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24384000" cy="13716000"/>
  <p:notesSz cx="6858000" cy="9144000"/>
  <p:embeddedFontLst>
    <p:embeddedFont>
      <p:font typeface="Pretendard Bold"/>
      <p:bold r:id="rId31"/>
    </p:embeddedFont>
    <p:embeddedFont>
      <p:font typeface="Pretendard Black"/>
      <p:bold r:id="rId32"/>
    </p:embeddedFont>
    <p:embeddedFont>
      <p:font typeface="Pretendard Regular"/>
      <p:regular r:id="rId33"/>
    </p:embeddedFont>
    <p:embeddedFont>
      <p:font typeface="Pretendard ExtraBold"/>
      <p:bold r:id="rId34"/>
    </p:embeddedFont>
    <p:embeddedFont>
      <p:font typeface="Pretendard Medium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1.fntdata" Type="http://schemas.openxmlformats.org/officeDocument/2006/relationships/font"/><Relationship Id="rId32" Target="fonts/font2.fntdata" Type="http://schemas.openxmlformats.org/officeDocument/2006/relationships/font"/><Relationship Id="rId33" Target="fonts/font3.fntdata" Type="http://schemas.openxmlformats.org/officeDocument/2006/relationships/font"/><Relationship Id="rId34" Target="fonts/font4.fntdata" Type="http://schemas.openxmlformats.org/officeDocument/2006/relationships/font"/><Relationship Id="rId35" Target="fonts/font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83.png" Type="http://schemas.openxmlformats.org/officeDocument/2006/relationships/image"/><Relationship Id="rId13" Target="../media/image84.png" Type="http://schemas.openxmlformats.org/officeDocument/2006/relationships/image"/><Relationship Id="rId14" Target="../media/image85.png" Type="http://schemas.openxmlformats.org/officeDocument/2006/relationships/image"/><Relationship Id="rId15" Target="../media/image86.png" Type="http://schemas.openxmlformats.org/officeDocument/2006/relationships/image"/><Relationship Id="rId16" Target="../media/image87.png" Type="http://schemas.openxmlformats.org/officeDocument/2006/relationships/image"/><Relationship Id="rId17" Target="../media/image88.png" Type="http://schemas.openxmlformats.org/officeDocument/2006/relationships/image"/><Relationship Id="rId18" Target="../media/image89.png" Type="http://schemas.openxmlformats.org/officeDocument/2006/relationships/image"/><Relationship Id="rId19" Target="../media/image90.png" Type="http://schemas.openxmlformats.org/officeDocument/2006/relationships/image"/><Relationship Id="rId2" Target="../media/image74.png" Type="http://schemas.openxmlformats.org/officeDocument/2006/relationships/image"/><Relationship Id="rId20" Target="../media/image91.png" Type="http://schemas.openxmlformats.org/officeDocument/2006/relationships/image"/><Relationship Id="rId21" Target="../media/image92.png" Type="http://schemas.openxmlformats.org/officeDocument/2006/relationships/image"/><Relationship Id="rId22" Target="../media/image93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png" Type="http://schemas.openxmlformats.org/officeDocument/2006/relationships/image"/><Relationship Id="rId12" Target="../media/image99.png" Type="http://schemas.openxmlformats.org/officeDocument/2006/relationships/image"/><Relationship Id="rId13" Target="../media/image100.png" Type="http://schemas.openxmlformats.org/officeDocument/2006/relationships/image"/><Relationship Id="rId14" Target="../media/image101.png" Type="http://schemas.openxmlformats.org/officeDocument/2006/relationships/image"/><Relationship Id="rId2" Target="../media/image35.png" Type="http://schemas.openxmlformats.org/officeDocument/2006/relationships/image"/><Relationship Id="rId3" Target="../media/image50.png" Type="http://schemas.openxmlformats.org/officeDocument/2006/relationships/image"/><Relationship Id="rId4" Target="../media/image4.png" Type="http://schemas.openxmlformats.org/officeDocument/2006/relationships/image"/><Relationship Id="rId5" Target="../media/image94.png" Type="http://schemas.openxmlformats.org/officeDocument/2006/relationships/image"/><Relationship Id="rId6" Target="../media/image7.png" Type="http://schemas.openxmlformats.org/officeDocument/2006/relationships/image"/><Relationship Id="rId7" Target="../media/image28.png" Type="http://schemas.openxmlformats.org/officeDocument/2006/relationships/image"/><Relationship Id="rId8" Target="../media/image95.pn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png" Type="http://schemas.openxmlformats.org/officeDocument/2006/relationships/image"/><Relationship Id="rId11" Target="../media/image105.png" Type="http://schemas.openxmlformats.org/officeDocument/2006/relationships/image"/><Relationship Id="rId12" Target="../media/image106.png" Type="http://schemas.openxmlformats.org/officeDocument/2006/relationships/image"/><Relationship Id="rId13" Target="../media/image107.png" Type="http://schemas.openxmlformats.org/officeDocument/2006/relationships/image"/><Relationship Id="rId14" Target="../media/image108.png" Type="http://schemas.openxmlformats.org/officeDocument/2006/relationships/image"/><Relationship Id="rId2" Target="../media/image44.png" Type="http://schemas.openxmlformats.org/officeDocument/2006/relationships/image"/><Relationship Id="rId3" Target="../media/image102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103.png" Type="http://schemas.openxmlformats.org/officeDocument/2006/relationships/image"/><Relationship Id="rId7" Target="../media/image45.png" Type="http://schemas.openxmlformats.org/officeDocument/2006/relationships/image"/><Relationship Id="rId8" Target="../media/image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png" Type="http://schemas.openxmlformats.org/officeDocument/2006/relationships/image"/><Relationship Id="rId11" Target="../media/image112.png" Type="http://schemas.openxmlformats.org/officeDocument/2006/relationships/image"/><Relationship Id="rId12" Target="../media/image113.png" Type="http://schemas.openxmlformats.org/officeDocument/2006/relationships/image"/><Relationship Id="rId13" Target="../media/image114.png" Type="http://schemas.openxmlformats.org/officeDocument/2006/relationships/image"/><Relationship Id="rId14" Target="../media/image115.png" Type="http://schemas.openxmlformats.org/officeDocument/2006/relationships/image"/><Relationship Id="rId15" Target="../media/image116.png" Type="http://schemas.openxmlformats.org/officeDocument/2006/relationships/image"/><Relationship Id="rId16" Target="../media/image117.png" Type="http://schemas.openxmlformats.org/officeDocument/2006/relationships/image"/><Relationship Id="rId2" Target="../media/image44.png" Type="http://schemas.openxmlformats.org/officeDocument/2006/relationships/image"/><Relationship Id="rId3" Target="../media/image3.png" Type="http://schemas.openxmlformats.org/officeDocument/2006/relationships/image"/><Relationship Id="rId4" Target="../media/image43.png" Type="http://schemas.openxmlformats.org/officeDocument/2006/relationships/image"/><Relationship Id="rId5" Target="../media/image109.png" Type="http://schemas.openxmlformats.org/officeDocument/2006/relationships/image"/><Relationship Id="rId6" Target="../media/image5.png" Type="http://schemas.openxmlformats.org/officeDocument/2006/relationships/image"/><Relationship Id="rId7" Target="../media/image110.png" Type="http://schemas.openxmlformats.org/officeDocument/2006/relationships/image"/><Relationship Id="rId8" Target="../media/image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20.png" Type="http://schemas.openxmlformats.org/officeDocument/2006/relationships/image"/><Relationship Id="rId12" Target="../media/image121.png" Type="http://schemas.openxmlformats.org/officeDocument/2006/relationships/image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45.png" Type="http://schemas.openxmlformats.org/officeDocument/2006/relationships/image"/><Relationship Id="rId8" Target="../media/image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3.png" Type="http://schemas.openxmlformats.org/officeDocument/2006/relationships/image"/><Relationship Id="rId11" Target="../media/image124.png" Type="http://schemas.openxmlformats.org/officeDocument/2006/relationships/image"/><Relationship Id="rId12" Target="../media/image125.png" Type="http://schemas.openxmlformats.org/officeDocument/2006/relationships/image"/><Relationship Id="rId13" Target="../media/image126.png" Type="http://schemas.openxmlformats.org/officeDocument/2006/relationships/image"/><Relationship Id="rId14" Target="../media/image86.png" Type="http://schemas.openxmlformats.org/officeDocument/2006/relationships/image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50.png" Type="http://schemas.openxmlformats.org/officeDocument/2006/relationships/image"/><Relationship Id="rId5" Target="../media/image35.png" Type="http://schemas.openxmlformats.org/officeDocument/2006/relationships/image"/><Relationship Id="rId6" Target="../media/image122.png" Type="http://schemas.openxmlformats.org/officeDocument/2006/relationships/image"/><Relationship Id="rId7" Target="../media/image36.png" Type="http://schemas.openxmlformats.org/officeDocument/2006/relationships/image"/><Relationship Id="rId8" Target="../media/image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128.png" Type="http://schemas.openxmlformats.org/officeDocument/2006/relationships/image"/><Relationship Id="rId12" Target="../media/image129.png" Type="http://schemas.openxmlformats.org/officeDocument/2006/relationships/image"/><Relationship Id="rId13" Target="../media/image130.png" Type="http://schemas.openxmlformats.org/officeDocument/2006/relationships/image"/><Relationship Id="rId14" Target="../media/image131.png" Type="http://schemas.openxmlformats.org/officeDocument/2006/relationships/image"/><Relationship Id="rId15" Target="../media/image132.png" Type="http://schemas.openxmlformats.org/officeDocument/2006/relationships/image"/><Relationship Id="rId16" Target="../media/image133.png" Type="http://schemas.openxmlformats.org/officeDocument/2006/relationships/image"/><Relationship Id="rId2" Target="../media/image28.png" Type="http://schemas.openxmlformats.org/officeDocument/2006/relationships/image"/><Relationship Id="rId3" Target="../media/image53.png" Type="http://schemas.openxmlformats.org/officeDocument/2006/relationships/image"/><Relationship Id="rId4" Target="../media/image43.png" Type="http://schemas.openxmlformats.org/officeDocument/2006/relationships/image"/><Relationship Id="rId5" Target="../media/image54.png" Type="http://schemas.openxmlformats.org/officeDocument/2006/relationships/image"/><Relationship Id="rId6" Target="../media/image2.png" Type="http://schemas.openxmlformats.org/officeDocument/2006/relationships/image"/><Relationship Id="rId7" Target="../media/image44.png" Type="http://schemas.openxmlformats.org/officeDocument/2006/relationships/image"/><Relationship Id="rId8" Target="../media/image4.png" Type="http://schemas.openxmlformats.org/officeDocument/2006/relationships/image"/><Relationship Id="rId9" Target="../media/image1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135.png" Type="http://schemas.openxmlformats.org/officeDocument/2006/relationships/image"/><Relationship Id="rId12" Target="../media/image136.png" Type="http://schemas.openxmlformats.org/officeDocument/2006/relationships/image"/><Relationship Id="rId13" Target="../media/image137.png" Type="http://schemas.openxmlformats.org/officeDocument/2006/relationships/image"/><Relationship Id="rId14" Target="../media/image114.png" Type="http://schemas.openxmlformats.org/officeDocument/2006/relationships/image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50.pn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35.png" Type="http://schemas.openxmlformats.org/officeDocument/2006/relationships/image"/><Relationship Id="rId8" Target="../media/image134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1.png" Type="http://schemas.openxmlformats.org/officeDocument/2006/relationships/image"/><Relationship Id="rId11" Target="../media/image86.png" Type="http://schemas.openxmlformats.org/officeDocument/2006/relationships/image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38.png" Type="http://schemas.openxmlformats.org/officeDocument/2006/relationships/image"/><Relationship Id="rId5" Target="../media/image22.png" Type="http://schemas.openxmlformats.org/officeDocument/2006/relationships/image"/><Relationship Id="rId6" Target="../media/image7.png" Type="http://schemas.openxmlformats.org/officeDocument/2006/relationships/image"/><Relationship Id="rId7" Target="../media/image28.png" Type="http://schemas.openxmlformats.org/officeDocument/2006/relationships/image"/><Relationship Id="rId8" Target="../media/image139.pn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2.png" Type="http://schemas.openxmlformats.org/officeDocument/2006/relationships/image"/><Relationship Id="rId11" Target="../media/image143.png" Type="http://schemas.openxmlformats.org/officeDocument/2006/relationships/image"/><Relationship Id="rId12" Target="../media/image144.png" Type="http://schemas.openxmlformats.org/officeDocument/2006/relationships/image"/><Relationship Id="rId13" Target="../media/image145.png" Type="http://schemas.openxmlformats.org/officeDocument/2006/relationships/image"/><Relationship Id="rId2" Target="../media/image43.png" Type="http://schemas.openxmlformats.org/officeDocument/2006/relationships/image"/><Relationship Id="rId3" Target="../media/image102.png" Type="http://schemas.openxmlformats.org/officeDocument/2006/relationships/image"/><Relationship Id="rId4" Target="../media/image44.png" Type="http://schemas.openxmlformats.org/officeDocument/2006/relationships/image"/><Relationship Id="rId5" Target="../media/image103.pn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8.png" Type="http://schemas.openxmlformats.org/officeDocument/2006/relationships/image"/><Relationship Id="rId2" Target="../media/image28.png" Type="http://schemas.openxmlformats.org/officeDocument/2006/relationships/image"/><Relationship Id="rId3" Target="../media/image3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45.png" Type="http://schemas.openxmlformats.org/officeDocument/2006/relationships/image"/><Relationship Id="rId7" Target="../media/image7.png" Type="http://schemas.openxmlformats.org/officeDocument/2006/relationships/image"/><Relationship Id="rId8" Target="../media/image146.png" Type="http://schemas.openxmlformats.org/officeDocument/2006/relationships/image"/><Relationship Id="rId9" Target="../media/image14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151.png" Type="http://schemas.openxmlformats.org/officeDocument/2006/relationships/image"/><Relationship Id="rId12" Target="../media/image152.png" Type="http://schemas.openxmlformats.org/officeDocument/2006/relationships/image"/><Relationship Id="rId13" Target="../media/image153.png" Type="http://schemas.openxmlformats.org/officeDocument/2006/relationships/image"/><Relationship Id="rId2" Target="../media/image28.png" Type="http://schemas.openxmlformats.org/officeDocument/2006/relationships/image"/><Relationship Id="rId3" Target="../media/image149.png" Type="http://schemas.openxmlformats.org/officeDocument/2006/relationships/image"/><Relationship Id="rId4" Target="../media/image2.png" Type="http://schemas.openxmlformats.org/officeDocument/2006/relationships/image"/><Relationship Id="rId5" Target="../media/image35.png" Type="http://schemas.openxmlformats.org/officeDocument/2006/relationships/image"/><Relationship Id="rId6" Target="../media/image4.png" Type="http://schemas.openxmlformats.org/officeDocument/2006/relationships/image"/><Relationship Id="rId7" Target="../media/image150.png" Type="http://schemas.openxmlformats.org/officeDocument/2006/relationships/image"/><Relationship Id="rId8" Target="../media/image50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35.png" Type="http://schemas.openxmlformats.org/officeDocument/2006/relationships/image"/><Relationship Id="rId6" Target="../media/image50.png" Type="http://schemas.openxmlformats.org/officeDocument/2006/relationships/image"/><Relationship Id="rId7" Target="../media/image34.png" Type="http://schemas.openxmlformats.org/officeDocument/2006/relationships/image"/><Relationship Id="rId8" Target="../media/image45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9.png" Type="http://schemas.openxmlformats.org/officeDocument/2006/relationships/image"/><Relationship Id="rId11" Target="../media/image160.png" Type="http://schemas.openxmlformats.org/officeDocument/2006/relationships/image"/><Relationship Id="rId12" Target="../media/image161.png" Type="http://schemas.openxmlformats.org/officeDocument/2006/relationships/image"/><Relationship Id="rId13" Target="../media/image162.png" Type="http://schemas.openxmlformats.org/officeDocument/2006/relationships/image"/><Relationship Id="rId14" Target="../media/image163.png" Type="http://schemas.openxmlformats.org/officeDocument/2006/relationships/image"/><Relationship Id="rId2" Target="../media/image156.png" Type="http://schemas.openxmlformats.org/officeDocument/2006/relationships/image"/><Relationship Id="rId3" Target="../media/image35.png" Type="http://schemas.openxmlformats.org/officeDocument/2006/relationships/image"/><Relationship Id="rId4" Target="../media/image5.png" Type="http://schemas.openxmlformats.org/officeDocument/2006/relationships/image"/><Relationship Id="rId5" Target="../media/image157.png" Type="http://schemas.openxmlformats.org/officeDocument/2006/relationships/image"/><Relationship Id="rId6" Target="../media/image3.png" Type="http://schemas.openxmlformats.org/officeDocument/2006/relationships/image"/><Relationship Id="rId7" Target="../media/image50.png" Type="http://schemas.openxmlformats.org/officeDocument/2006/relationships/image"/><Relationship Id="rId8" Target="../media/image15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5.png" Type="http://schemas.openxmlformats.org/officeDocument/2006/relationships/image"/><Relationship Id="rId11" Target="../media/image166.png" Type="http://schemas.openxmlformats.org/officeDocument/2006/relationships/image"/><Relationship Id="rId12" Target="../media/image167.png" Type="http://schemas.openxmlformats.org/officeDocument/2006/relationships/image"/><Relationship Id="rId13" Target="../media/image162.png" Type="http://schemas.openxmlformats.org/officeDocument/2006/relationships/image"/><Relationship Id="rId14" Target="../media/image161.png" Type="http://schemas.openxmlformats.org/officeDocument/2006/relationships/image"/><Relationship Id="rId15" Target="../media/image168.png" Type="http://schemas.openxmlformats.org/officeDocument/2006/relationships/image"/><Relationship Id="rId2" Target="../media/image5.png" Type="http://schemas.openxmlformats.org/officeDocument/2006/relationships/image"/><Relationship Id="rId3" Target="../media/image50.png" Type="http://schemas.openxmlformats.org/officeDocument/2006/relationships/image"/><Relationship Id="rId4" Target="../media/image157.png" Type="http://schemas.openxmlformats.org/officeDocument/2006/relationships/image"/><Relationship Id="rId5" Target="../media/image3.png" Type="http://schemas.openxmlformats.org/officeDocument/2006/relationships/image"/><Relationship Id="rId6" Target="../media/image35.png" Type="http://schemas.openxmlformats.org/officeDocument/2006/relationships/image"/><Relationship Id="rId7" Target="../media/image164.png" Type="http://schemas.openxmlformats.org/officeDocument/2006/relationships/image"/><Relationship Id="rId8" Target="../media/image7.png" Type="http://schemas.openxmlformats.org/officeDocument/2006/relationships/image"/><Relationship Id="rId9" Target="../media/image15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4.png" Type="http://schemas.openxmlformats.org/officeDocument/2006/relationships/image"/><Relationship Id="rId11" Target="../media/image13.png" Type="http://schemas.openxmlformats.org/officeDocument/2006/relationships/image"/><Relationship Id="rId12" Target="../media/image175.png" Type="http://schemas.openxmlformats.org/officeDocument/2006/relationships/image"/><Relationship Id="rId13" Target="../media/image176.png" Type="http://schemas.openxmlformats.org/officeDocument/2006/relationships/image"/><Relationship Id="rId14" Target="../media/image177.png" Type="http://schemas.openxmlformats.org/officeDocument/2006/relationships/image"/><Relationship Id="rId15" Target="../media/image178.png" Type="http://schemas.openxmlformats.org/officeDocument/2006/relationships/image"/><Relationship Id="rId16" Target="../media/image179.png" Type="http://schemas.openxmlformats.org/officeDocument/2006/relationships/image"/><Relationship Id="rId2" Target="../media/image50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169.png" Type="http://schemas.openxmlformats.org/officeDocument/2006/relationships/image"/><Relationship Id="rId6" Target="../media/image170.png" Type="http://schemas.openxmlformats.org/officeDocument/2006/relationships/image"/><Relationship Id="rId7" Target="../media/image171.png" Type="http://schemas.openxmlformats.org/officeDocument/2006/relationships/image"/><Relationship Id="rId8" Target="../media/image172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7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2" Target="../media/image41.png" Type="http://schemas.openxmlformats.org/officeDocument/2006/relationships/image"/><Relationship Id="rId3" Target="../media/image2.png" Type="http://schemas.openxmlformats.org/officeDocument/2006/relationships/image"/><Relationship Id="rId4" Target="../media/image42.png" Type="http://schemas.openxmlformats.org/officeDocument/2006/relationships/image"/><Relationship Id="rId5" Target="../media/image4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46.png" Type="http://schemas.openxmlformats.org/officeDocument/2006/relationships/image"/><Relationship Id="rId2" Target="../media/image34.png" Type="http://schemas.openxmlformats.org/officeDocument/2006/relationships/image"/><Relationship Id="rId3" Target="../media/image50.png" Type="http://schemas.openxmlformats.org/officeDocument/2006/relationships/image"/><Relationship Id="rId4" Target="../media/image5.png" Type="http://schemas.openxmlformats.org/officeDocument/2006/relationships/image"/><Relationship Id="rId5" Target="../media/image35.png" Type="http://schemas.openxmlformats.org/officeDocument/2006/relationships/image"/><Relationship Id="rId6" Target="../media/image3.png" Type="http://schemas.openxmlformats.org/officeDocument/2006/relationships/image"/><Relationship Id="rId7" Target="../media/image22.png" Type="http://schemas.openxmlformats.org/officeDocument/2006/relationships/image"/><Relationship Id="rId8" Target="../media/image7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14" Target="../media/image60.png" Type="http://schemas.openxmlformats.org/officeDocument/2006/relationships/image"/><Relationship Id="rId15" Target="../media/image37.png" Type="http://schemas.openxmlformats.org/officeDocument/2006/relationships/image"/><Relationship Id="rId16" Target="../media/image38.png" Type="http://schemas.openxmlformats.org/officeDocument/2006/relationships/image"/><Relationship Id="rId2" Target="../media/image44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43.png" Type="http://schemas.openxmlformats.org/officeDocument/2006/relationships/image"/><Relationship Id="rId8" Target="../media/image55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7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46.png" Type="http://schemas.openxmlformats.org/officeDocument/2006/relationships/image"/><Relationship Id="rId12" Target="../media/image65.png" Type="http://schemas.openxmlformats.org/officeDocument/2006/relationships/image"/><Relationship Id="rId2" Target="../media/image35.png" Type="http://schemas.openxmlformats.org/officeDocument/2006/relationships/image"/><Relationship Id="rId3" Target="../media/image4.png" Type="http://schemas.openxmlformats.org/officeDocument/2006/relationships/image"/><Relationship Id="rId4" Target="../media/image63.png" Type="http://schemas.openxmlformats.org/officeDocument/2006/relationships/image"/><Relationship Id="rId5" Target="../media/image2.png" Type="http://schemas.openxmlformats.org/officeDocument/2006/relationships/image"/><Relationship Id="rId6" Target="../media/image50.png" Type="http://schemas.openxmlformats.org/officeDocument/2006/relationships/image"/><Relationship Id="rId7" Target="../media/image45.png" Type="http://schemas.openxmlformats.org/officeDocument/2006/relationships/image"/><Relationship Id="rId8" Target="../media/image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.png" Type="http://schemas.openxmlformats.org/officeDocument/2006/relationships/image"/><Relationship Id="rId12" Target="../media/image70.png" Type="http://schemas.openxmlformats.org/officeDocument/2006/relationships/image"/><Relationship Id="rId13" Target="../media/image71.png" Type="http://schemas.openxmlformats.org/officeDocument/2006/relationships/image"/><Relationship Id="rId14" Target="../media/image72.png" Type="http://schemas.openxmlformats.org/officeDocument/2006/relationships/image"/><Relationship Id="rId15" Target="../media/image73.png" Type="http://schemas.openxmlformats.org/officeDocument/2006/relationships/image"/><Relationship Id="rId2" Target="../media/image28.png" Type="http://schemas.openxmlformats.org/officeDocument/2006/relationships/image"/><Relationship Id="rId3" Target="../media/image35.png" Type="http://schemas.openxmlformats.org/officeDocument/2006/relationships/image"/><Relationship Id="rId4" Target="../media/image3.png" Type="http://schemas.openxmlformats.org/officeDocument/2006/relationships/image"/><Relationship Id="rId5" Target="../media/image50.pn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Relationship Id="rId8" Target="../media/image5.png" Type="http://schemas.openxmlformats.org/officeDocument/2006/relationships/image"/><Relationship Id="rId9" Target="../media/image6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542000" y="-241300"/>
            <a:ext cx="1752600" cy="3492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1798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7668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678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8961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0386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955800" y="-4445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856700" y="4216400"/>
            <a:ext cx="1016000" cy="102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65600" y="2755900"/>
            <a:ext cx="1282700" cy="129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38300" y="2247900"/>
            <a:ext cx="19431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997700" y="1905000"/>
            <a:ext cx="1968500" cy="68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638800" y="3568700"/>
            <a:ext cx="13106400" cy="109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134100" y="4000500"/>
            <a:ext cx="241300" cy="24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907000" y="4000500"/>
            <a:ext cx="241300" cy="241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799300" y="2882900"/>
            <a:ext cx="2044700" cy="68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78000" y="4330700"/>
            <a:ext cx="1397000" cy="68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386800" y="7162800"/>
            <a:ext cx="1943100" cy="68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03300" y="4533900"/>
            <a:ext cx="22364700" cy="5295900"/>
          </a:xfrm>
          <a:prstGeom prst="rect">
            <a:avLst/>
          </a:prstGeom>
          <a:effectLst>
            <a:outerShdw dir="2700000" dist="273532" blurRad="0">
              <a:srgbClr val="363636">
                <a:alpha val="100000"/>
              </a:srgbClr>
            </a:outerShdw>
          </a:effectLst>
        </p:spPr>
      </p:pic>
      <p:sp>
        <p:nvSpPr>
          <p:cNvPr name="TextBox 23" id="23"/>
          <p:cNvSpPr txBox="true"/>
          <p:nvPr/>
        </p:nvSpPr>
        <p:spPr>
          <a:xfrm rot="0">
            <a:off x="19685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Start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79600" y="2311400"/>
            <a:ext cx="1676400" cy="57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3229" b="false" i="false" u="none" strike="noStrike">
                <a:solidFill>
                  <a:srgbClr val="363636"/>
                </a:solidFill>
                <a:latin typeface="Pretendard Bold"/>
              </a:rPr>
              <a:t>#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Bold"/>
              </a:rPr>
              <a:t>추천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39000" y="1968500"/>
            <a:ext cx="1727200" cy="57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3229" b="false" i="false" u="none" strike="noStrike">
                <a:solidFill>
                  <a:srgbClr val="FFFFFF"/>
                </a:solidFill>
                <a:latin typeface="Pretendard Bold"/>
              </a:rPr>
              <a:t># </a:t>
            </a:r>
            <a:r>
              <a:rPr lang="ko-KR" sz="3229" b="false" i="false" u="none" strike="noStrike">
                <a:solidFill>
                  <a:srgbClr val="FFFFFF"/>
                </a:solidFill>
                <a:ea typeface="Pretendard Bold"/>
              </a:rPr>
              <a:t>메뉴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42100" y="3708400"/>
            <a:ext cx="11112500" cy="825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FFFFFF"/>
                </a:solidFill>
                <a:ea typeface="Pretendard Black"/>
              </a:rPr>
              <a:t>최고의</a:t>
            </a:r>
            <a:r>
              <a:rPr lang="en-US" sz="4666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666" b="false" i="false" u="none" strike="noStrike">
                <a:solidFill>
                  <a:srgbClr val="FFFFFF"/>
                </a:solidFill>
                <a:ea typeface="Pretendard Black"/>
              </a:rPr>
              <a:t>순간을</a:t>
            </a:r>
            <a:r>
              <a:rPr lang="en-US" sz="4666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666" b="false" i="false" u="none" strike="noStrike">
                <a:solidFill>
                  <a:srgbClr val="FFFFFF"/>
                </a:solidFill>
                <a:ea typeface="Pretendard Black"/>
              </a:rPr>
              <a:t>위한</a:t>
            </a:r>
            <a:r>
              <a:rPr lang="en-US" sz="4666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666" b="false" i="false" u="none" strike="noStrike">
                <a:solidFill>
                  <a:srgbClr val="FFFFFF"/>
                </a:solidFill>
                <a:ea typeface="Pretendard Black"/>
              </a:rPr>
              <a:t>한</a:t>
            </a:r>
            <a:r>
              <a:rPr lang="en-US" sz="4666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666" b="false" i="false" u="none" strike="noStrike">
                <a:solidFill>
                  <a:srgbClr val="FFFFFF"/>
                </a:solidFill>
                <a:ea typeface="Pretendard Black"/>
              </a:rPr>
              <a:t>잔</a:t>
            </a:r>
            <a:r>
              <a:rPr lang="en-US" sz="4666" b="false" i="false" u="none" strike="noStrike">
                <a:solidFill>
                  <a:srgbClr val="FFFFFF"/>
                </a:solidFill>
                <a:latin typeface="Pretendard Black"/>
              </a:rPr>
              <a:t>, </a:t>
            </a:r>
            <a:r>
              <a:rPr lang="ko-KR" sz="4666" b="false" i="false" u="none" strike="noStrike">
                <a:solidFill>
                  <a:srgbClr val="FFFFFF"/>
                </a:solidFill>
                <a:ea typeface="Pretendard Black"/>
              </a:rPr>
              <a:t>한</a:t>
            </a:r>
            <a:r>
              <a:rPr lang="en-US" sz="4666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666" b="false" i="false" u="none" strike="noStrike">
                <a:solidFill>
                  <a:srgbClr val="FFFFFF"/>
                </a:solidFill>
                <a:ea typeface="Pretendard Black"/>
              </a:rPr>
              <a:t>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078700" y="2933700"/>
            <a:ext cx="1638300" cy="57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3229" b="false" i="false" u="none" strike="noStrike">
                <a:solidFill>
                  <a:srgbClr val="FFFFFF"/>
                </a:solidFill>
                <a:latin typeface="Pretendard Bold"/>
              </a:rPr>
              <a:t># </a:t>
            </a:r>
            <a:r>
              <a:rPr lang="ko-KR" sz="3229" b="false" i="false" u="none" strike="noStrike">
                <a:solidFill>
                  <a:srgbClr val="FFFFFF"/>
                </a:solidFill>
                <a:ea typeface="Pretendard Bold"/>
              </a:rPr>
              <a:t>페어링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19300" y="4381500"/>
            <a:ext cx="1270000" cy="57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3229" b="false" i="false" u="none" strike="noStrike">
                <a:solidFill>
                  <a:srgbClr val="363636"/>
                </a:solidFill>
                <a:latin typeface="Pretendard Bold"/>
              </a:rPr>
              <a:t># 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Bold"/>
              </a:rPr>
              <a:t>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755100" y="7213600"/>
            <a:ext cx="1676400" cy="57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3229" b="false" i="false" u="none" strike="noStrike">
                <a:solidFill>
                  <a:srgbClr val="363636"/>
                </a:solidFill>
                <a:latin typeface="Pretendard Bold"/>
              </a:rPr>
              <a:t>#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Bold"/>
              </a:rPr>
              <a:t>안주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210300" y="10134600"/>
            <a:ext cx="11950700" cy="14986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6654800" y="10439400"/>
            <a:ext cx="11112500" cy="825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363636"/>
                </a:solidFill>
                <a:ea typeface="Pretendard Black"/>
              </a:rPr>
              <a:t>팀원</a:t>
            </a:r>
            <a:r>
              <a:rPr lang="en-US" sz="4666" b="false" i="false" u="none" strike="noStrike">
                <a:solidFill>
                  <a:srgbClr val="363636"/>
                </a:solidFill>
                <a:latin typeface="Pretendard Black"/>
              </a:rPr>
              <a:t> : </a:t>
            </a:r>
            <a:r>
              <a:rPr lang="ko-KR" sz="4666" b="false" i="false" u="none" strike="noStrike">
                <a:solidFill>
                  <a:srgbClr val="363636"/>
                </a:solidFill>
                <a:ea typeface="Pretendard Black"/>
              </a:rPr>
              <a:t>김윤지</a:t>
            </a:r>
            <a:r>
              <a:rPr lang="en-US" sz="4666" b="false" i="false" u="none" strike="noStrike">
                <a:solidFill>
                  <a:srgbClr val="363636"/>
                </a:solidFill>
                <a:latin typeface="Pretendard Black"/>
              </a:rPr>
              <a:t>  </a:t>
            </a:r>
            <a:r>
              <a:rPr lang="ko-KR" sz="4666" b="false" i="false" u="none" strike="noStrike">
                <a:solidFill>
                  <a:srgbClr val="363636"/>
                </a:solidFill>
                <a:ea typeface="Pretendard Black"/>
              </a:rPr>
              <a:t>김진호</a:t>
            </a:r>
            <a:r>
              <a:rPr lang="en-US" sz="4666" b="false" i="false" u="none" strike="noStrike">
                <a:solidFill>
                  <a:srgbClr val="363636"/>
                </a:solidFill>
                <a:latin typeface="Pretendard Black"/>
              </a:rPr>
              <a:t>  </a:t>
            </a:r>
            <a:r>
              <a:rPr lang="ko-KR" sz="4666" b="false" i="false" u="none" strike="noStrike">
                <a:solidFill>
                  <a:srgbClr val="363636"/>
                </a:solidFill>
                <a:ea typeface="Pretendard Black"/>
              </a:rPr>
              <a:t>남우경</a:t>
            </a:r>
            <a:r>
              <a:rPr lang="en-US" sz="4666" b="false" i="false" u="none" strike="noStrike">
                <a:solidFill>
                  <a:srgbClr val="363636"/>
                </a:solidFill>
                <a:latin typeface="Pretendard Black"/>
              </a:rPr>
              <a:t>  </a:t>
            </a:r>
            <a:r>
              <a:rPr lang="ko-KR" sz="4666" b="false" i="false" u="none" strike="noStrike">
                <a:solidFill>
                  <a:srgbClr val="363636"/>
                </a:solidFill>
                <a:ea typeface="Pretendard Black"/>
              </a:rPr>
              <a:t>이재근</a:t>
            </a:r>
            <a:r>
              <a:rPr lang="en-US" sz="4666" b="false" i="false" u="none" strike="noStrike">
                <a:solidFill>
                  <a:srgbClr val="363636"/>
                </a:solidFill>
                <a:latin typeface="Pretendard Black"/>
              </a:rPr>
              <a:t>  </a:t>
            </a:r>
            <a:r>
              <a:rPr lang="ko-KR" sz="4666" b="false" i="false" u="none" strike="noStrike">
                <a:solidFill>
                  <a:srgbClr val="363636"/>
                </a:solidFill>
                <a:ea typeface="Pretendard Black"/>
              </a:rPr>
              <a:t>이현수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68400" y="9245600"/>
            <a:ext cx="2400300" cy="2387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543300" y="10325100"/>
            <a:ext cx="2489200" cy="2489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8478500" y="10223500"/>
            <a:ext cx="2641600" cy="2641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0510500" y="8826500"/>
            <a:ext cx="280670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4000" y="1981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18400" y="2006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978900" y="-444500"/>
            <a:ext cx="1752600" cy="3492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9916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03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93300" y="2819400"/>
            <a:ext cx="6197600" cy="1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963900" y="2717800"/>
            <a:ext cx="203200" cy="203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38400" y="32639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2200" y="3530600"/>
            <a:ext cx="8293100" cy="8826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225800" y="1841500"/>
            <a:ext cx="75438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640">
            <a:off x="11290300" y="7454900"/>
            <a:ext cx="9550400" cy="76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16300" y="4673600"/>
            <a:ext cx="6959600" cy="12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6014700" y="4584700"/>
            <a:ext cx="203200" cy="2032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121900" y="4000500"/>
            <a:ext cx="6070600" cy="1270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사전조사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서비스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기획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DDD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설계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요구사항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명세서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작성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수행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19000" y="3124200"/>
            <a:ext cx="34925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ExtraBold"/>
              </a:rPr>
              <a:t>기획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ExtraBold"/>
              </a:rPr>
              <a:t> (1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ExtraBold"/>
              </a:rPr>
              <a:t>단계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ExtraBold"/>
              </a:rPr>
              <a:t>)
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21900" y="6883400"/>
            <a:ext cx="5613400" cy="1943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기능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개발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: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회원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관리자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게시판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SNS,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이벤트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문의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게시판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등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
MSA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설계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및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구현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진행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19000" y="6032500"/>
            <a:ext cx="34925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ExtraBold"/>
              </a:rPr>
              <a:t>개발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ExtraBold"/>
              </a:rPr>
              <a:t> (3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ExtraBold"/>
              </a:rPr>
              <a:t>단계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ExtraBold"/>
              </a:rPr>
              <a:t>)
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535400" y="6159500"/>
            <a:ext cx="6527800" cy="1270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모델링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설계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(ERD,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논리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물리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설계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)
DB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설계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(DDL, DML,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테이블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정의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등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471900" y="5054600"/>
            <a:ext cx="34925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ExtraBold"/>
              </a:rPr>
              <a:t>설계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ExtraBold"/>
              </a:rPr>
              <a:t> (2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ExtraBold"/>
              </a:rPr>
              <a:t>단계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ExtraBold"/>
              </a:rPr>
              <a:t>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21900" y="9740900"/>
            <a:ext cx="5740400" cy="2628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
WBS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문서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작성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GitHub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관리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(Readme, Repository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구축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)
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발표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자료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제작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및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발표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준비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19000" y="9461500"/>
            <a:ext cx="34925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ExtraBold"/>
              </a:rPr>
              <a:t>문서화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ExtraBold"/>
              </a:rPr>
              <a:t> (5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ExtraBold"/>
              </a:rPr>
              <a:t>단계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ExtraBold"/>
              </a:rPr>
              <a:t>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471900" y="8432800"/>
            <a:ext cx="34925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ExtraBold"/>
              </a:rPr>
              <a:t>테스트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ExtraBold"/>
              </a:rPr>
              <a:t> (4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ExtraBold"/>
              </a:rPr>
              <a:t>단계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ExtraBold"/>
              </a:rPr>
              <a:t>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535400" y="9436100"/>
            <a:ext cx="5473700" cy="1943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테스트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케이스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작성</a:t>
            </a:r>
            <a:b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</a:b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기능별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테스트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(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회원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게시판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SNS,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이벤트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문의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게시판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등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)
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078200" y="7975600"/>
            <a:ext cx="6896100" cy="12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5963900" y="7861300"/>
            <a:ext cx="203200" cy="203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147300" y="5803900"/>
            <a:ext cx="5829300" cy="12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5862300" y="5702300"/>
            <a:ext cx="203200" cy="2032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426700" y="9194800"/>
            <a:ext cx="5664200" cy="127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5963900" y="9093200"/>
            <a:ext cx="203200" cy="2032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103600" y="11658600"/>
            <a:ext cx="6464300" cy="12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16014700" y="11557000"/>
            <a:ext cx="203200" cy="2032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651000" y="2108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0345400" y="2133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978900" y="-444500"/>
            <a:ext cx="1752600" cy="3492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9916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03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337300" y="-4394200"/>
            <a:ext cx="11925300" cy="2310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05300" y="3721100"/>
            <a:ext cx="190500" cy="19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68500" y="2476500"/>
            <a:ext cx="118999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4127500"/>
            <a:ext cx="12890500" cy="6388100"/>
          </a:xfrm>
          <a:prstGeom prst="rect">
            <a:avLst/>
          </a:prstGeom>
          <a:effectLst>
            <a:outerShdw dir="2700000" dist="490991" blurRad="255315">
              <a:srgbClr val="000000">
                <a:alpha val="50000"/>
              </a:srgbClr>
            </a:outerShdw>
          </a:effectLst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87600" y="7404100"/>
            <a:ext cx="13436600" cy="5257800"/>
          </a:xfrm>
          <a:prstGeom prst="rect">
            <a:avLst/>
          </a:prstGeom>
          <a:effectLst>
            <a:outerShdw dir="2700000" dist="403983" blurRad="210071">
              <a:srgbClr val="000000">
                <a:alpha val="50000"/>
              </a:srgbClr>
            </a:outerShdw>
          </a:effectLst>
        </p:spPr>
      </p:pic>
      <p:sp>
        <p:nvSpPr>
          <p:cNvPr name="TextBox 23" id="23"/>
          <p:cNvSpPr txBox="true"/>
          <p:nvPr/>
        </p:nvSpPr>
        <p:spPr>
          <a:xfrm rot="0">
            <a:off x="15290800" y="5854700"/>
            <a:ext cx="78232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상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중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하로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분류되어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중요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기능이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먼저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구현됨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891000" y="7899400"/>
            <a:ext cx="6324600" cy="1943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INSERT, SELECT, UPDATE, DELETE, SOFT DELETE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등으로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DB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조작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방식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명시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916400" y="11417300"/>
            <a:ext cx="6502400" cy="1270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모든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항목이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완료로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표시되어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계획된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기능이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모두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구현된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상태임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.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90800" y="4559300"/>
            <a:ext cx="3251200" cy="1003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5900400" y="4724400"/>
            <a:ext cx="26162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우선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순위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764000" y="6680200"/>
            <a:ext cx="3251200" cy="10033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7411700" y="6845300"/>
            <a:ext cx="26035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기능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종류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891000" y="10172700"/>
            <a:ext cx="3251200" cy="10033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7576800" y="10337800"/>
            <a:ext cx="26162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개발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상태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973300" y="2933700"/>
            <a:ext cx="8001000" cy="11684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7335500" y="3086100"/>
            <a:ext cx="3302000" cy="927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5218" b="false" i="false" u="none" strike="noStrike">
                <a:solidFill>
                  <a:srgbClr val="FFFFFF"/>
                </a:solidFill>
                <a:ea typeface="Pretendard Black"/>
              </a:rPr>
              <a:t>특징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51000" y="2108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345400" y="2133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3157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3284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04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5956300"/>
            <a:ext cx="223266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03300" y="2844800"/>
            <a:ext cx="95504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48100" y="10591800"/>
            <a:ext cx="4864100" cy="1003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461500" y="10591800"/>
            <a:ext cx="4864100" cy="1003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074900" y="10591800"/>
            <a:ext cx="4864100" cy="10033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610100" y="10744200"/>
            <a:ext cx="33274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DDD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설계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39400" y="10744200"/>
            <a:ext cx="29083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915" b="false" i="false" u="none" strike="noStrike">
                <a:solidFill>
                  <a:srgbClr val="363636"/>
                </a:solidFill>
                <a:latin typeface="Pretendard Black"/>
              </a:rPr>
              <a:t>ERD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443200" y="10744200"/>
            <a:ext cx="41402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테이블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명세서</a:t>
            </a:r>
            <a:b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</a:br>
          </a:p>
        </p:txBody>
      </p:sp>
      <p:sp>
        <p:nvSpPr>
          <p:cNvPr name="TextBox 26" id="26"/>
          <p:cNvSpPr txBox="true"/>
          <p:nvPr/>
        </p:nvSpPr>
        <p:spPr>
          <a:xfrm rot="0">
            <a:off x="1524000" y="1981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218400" y="2006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3157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3284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04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05300" y="37084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2200" y="3530600"/>
            <a:ext cx="12293600" cy="890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2200" y="2108200"/>
            <a:ext cx="118999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233400" y="2921000"/>
            <a:ext cx="9601200" cy="889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995400" y="2997200"/>
            <a:ext cx="80772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FFFFFF"/>
                </a:solidFill>
                <a:ea typeface="Pretendard Black"/>
              </a:rPr>
              <a:t>컨텍스트</a:t>
            </a:r>
            <a:r>
              <a:rPr lang="en-US" sz="3999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999" b="false" i="false" u="none" strike="noStrike">
                <a:solidFill>
                  <a:srgbClr val="FFFFFF"/>
                </a:solidFill>
                <a:ea typeface="Pretendard Black"/>
              </a:rPr>
              <a:t>간</a:t>
            </a:r>
            <a:r>
              <a:rPr lang="en-US" sz="3999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999" b="false" i="false" u="none" strike="noStrike">
                <a:solidFill>
                  <a:srgbClr val="FFFFFF"/>
                </a:solidFill>
                <a:ea typeface="Pretendard Black"/>
              </a:rPr>
              <a:t>관계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06600" y="5905500"/>
            <a:ext cx="78232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모든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컨텍스트와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연결되어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중심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축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역할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수행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344900" y="4470400"/>
            <a:ext cx="3886200" cy="1003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7005300" y="4610100"/>
            <a:ext cx="30099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회원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컨텍스트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88800" y="8686800"/>
            <a:ext cx="93472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댓글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리뷰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게시글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등과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연결되어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제재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및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관리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기능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담당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655800" y="7404100"/>
            <a:ext cx="3886200" cy="1003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5430500" y="7556500"/>
            <a:ext cx="30099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신고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시스템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27200" y="11315700"/>
            <a:ext cx="91313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이벤트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결과를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집계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·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관리하여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사용자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참여도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향상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459200" y="9994900"/>
            <a:ext cx="3886200" cy="10033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7119600" y="10147300"/>
            <a:ext cx="30099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랭킹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473700" y="12141200"/>
            <a:ext cx="105918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각각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콘텐츠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흐름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관리와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이벤트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등록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지원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기능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제공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045200" y="10782300"/>
            <a:ext cx="7442200" cy="10033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6502400" y="10947400"/>
            <a:ext cx="73914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게시글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관리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시스템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&amp;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등록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시스템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74200" y="1816100"/>
            <a:ext cx="1282700" cy="129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524000" y="1981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218400" y="2006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315700" y="-444500"/>
            <a:ext cx="1752600" cy="3492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3284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04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24100" y="3708400"/>
            <a:ext cx="19735800" cy="8813800"/>
          </a:xfrm>
          <a:prstGeom prst="rect">
            <a:avLst/>
          </a:prstGeom>
          <a:effectLst>
            <a:outerShdw dir="2700000" dist="338883" blurRad="352438">
              <a:srgbClr val="000000">
                <a:alpha val="5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48400" y="2159000"/>
            <a:ext cx="118999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sp>
        <p:nvSpPr>
          <p:cNvPr name="TextBox 20" id="20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442200" y="1892300"/>
            <a:ext cx="660400" cy="673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408400" y="2362200"/>
            <a:ext cx="16637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3157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3284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04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05300" y="40386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124200" y="2006600"/>
            <a:ext cx="118999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01800" y="3746500"/>
            <a:ext cx="9893300" cy="6184900"/>
          </a:xfrm>
          <a:prstGeom prst="rect">
            <a:avLst/>
          </a:prstGeom>
          <a:effectLst>
            <a:outerShdw dir="2700000" dist="333132" blurRad="247470">
              <a:srgbClr val="000000">
                <a:alpha val="5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99200" y="6299200"/>
            <a:ext cx="9258300" cy="6235700"/>
          </a:xfrm>
          <a:prstGeom prst="rect">
            <a:avLst/>
          </a:prstGeom>
          <a:effectLst>
            <a:outerShdw dir="2700000" dist="335564" blurRad="249276">
              <a:srgbClr val="000000">
                <a:alpha val="5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32300" y="38354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60400" y="3746500"/>
            <a:ext cx="9601200" cy="8890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4122400" y="3822700"/>
            <a:ext cx="80772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FFFFFF"/>
                </a:solidFill>
                <a:ea typeface="Pretendard Black"/>
              </a:rPr>
              <a:t>테이블</a:t>
            </a:r>
            <a:r>
              <a:rPr lang="en-US" sz="3999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999" b="false" i="false" u="none" strike="noStrike">
                <a:solidFill>
                  <a:srgbClr val="FFFFFF"/>
                </a:solidFill>
                <a:ea typeface="Pretendard Black"/>
              </a:rPr>
              <a:t>명세서</a:t>
            </a:r>
            <a:r>
              <a:rPr lang="en-US" sz="3999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999" b="false" i="false" u="none" strike="noStrike">
                <a:solidFill>
                  <a:srgbClr val="FFFFFF"/>
                </a:solidFill>
                <a:ea typeface="Pretendard Black"/>
              </a:rPr>
              <a:t>작성</a:t>
            </a:r>
            <a:r>
              <a:rPr lang="en-US" sz="3999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999" b="false" i="false" u="none" strike="noStrike">
                <a:solidFill>
                  <a:srgbClr val="FFFFFF"/>
                </a:solidFill>
                <a:ea typeface="Pretendard Black"/>
              </a:rPr>
              <a:t>효과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979900" y="6248400"/>
            <a:ext cx="78232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→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컬럼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제약조건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정의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929100" y="5295900"/>
            <a:ext cx="4368800" cy="7112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데이터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구조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명확화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865600" y="8839200"/>
            <a:ext cx="93472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→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기능과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DB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매핑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용이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903700" y="7861300"/>
            <a:ext cx="55626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개발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·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협업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효율성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865600" y="11430000"/>
            <a:ext cx="91313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→ PK/FK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일관성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유지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903700" y="10414000"/>
            <a:ext cx="30099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무결성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보장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306800" y="7289800"/>
            <a:ext cx="6896100" cy="12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306800" y="9918700"/>
            <a:ext cx="68961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3652500" y="-444500"/>
            <a:ext cx="1752600" cy="3492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6652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8700" y="5994400"/>
            <a:ext cx="223266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1003300" y="2806700"/>
            <a:ext cx="95504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30900" y="10502900"/>
            <a:ext cx="3822700" cy="1016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337800" y="10502900"/>
            <a:ext cx="5740400" cy="1016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5829300" y="10668000"/>
            <a:ext cx="38100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API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명세서</a:t>
            </a:r>
            <a:b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</a:br>
          </a:p>
        </p:txBody>
      </p:sp>
      <p:sp>
        <p:nvSpPr>
          <p:cNvPr name="TextBox 23" id="23"/>
          <p:cNvSpPr txBox="true"/>
          <p:nvPr/>
        </p:nvSpPr>
        <p:spPr>
          <a:xfrm rot="0">
            <a:off x="10553700" y="10668000"/>
            <a:ext cx="53086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MSA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서버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구현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화면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05000" y="10502900"/>
            <a:ext cx="3441700" cy="10160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536700" y="10668000"/>
            <a:ext cx="41529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개발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코드</a:t>
            </a:r>
            <a:b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</a:br>
          </a:p>
        </p:txBody>
      </p:sp>
      <p:sp>
        <p:nvSpPr>
          <p:cNvPr name="TextBox 26" id="26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6649700" y="10502900"/>
            <a:ext cx="5803900" cy="10160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6802100" y="10668000"/>
            <a:ext cx="54483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testcase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구현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화면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6525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6652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05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41900" y="7213600"/>
            <a:ext cx="190500" cy="19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3800" y="2451100"/>
            <a:ext cx="118999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51200" y="4191000"/>
            <a:ext cx="7480300" cy="7975600"/>
          </a:xfrm>
          <a:prstGeom prst="rect">
            <a:avLst/>
          </a:prstGeom>
          <a:effectLst>
            <a:outerShdw dir="2700000" dist="574934" blurRad="298965">
              <a:srgbClr val="000000">
                <a:alpha val="50000"/>
              </a:srgbClr>
            </a:outerShdw>
          </a:effectLst>
        </p:spPr>
      </p:pic>
      <p:sp>
        <p:nvSpPr>
          <p:cNvPr name="TextBox 20" id="20"/>
          <p:cNvSpPr txBox="true"/>
          <p:nvPr/>
        </p:nvSpPr>
        <p:spPr>
          <a:xfrm rot="0">
            <a:off x="12928600" y="9309100"/>
            <a:ext cx="78232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controller, dto, mapper, service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의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구조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88900" y="7874000"/>
            <a:ext cx="3886200" cy="1003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881100" y="8013700"/>
            <a:ext cx="30099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999" b="false" i="false" u="none" strike="noStrike" spc="-120">
                <a:solidFill>
                  <a:srgbClr val="363636"/>
                </a:solidFill>
                <a:latin typeface="Pretendard Bold"/>
              </a:rPr>
              <a:t>Query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28600" y="6337300"/>
            <a:ext cx="87503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application, domain, infrastructure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의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구조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788900" y="4826000"/>
            <a:ext cx="3886200" cy="1003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3436600" y="4978400"/>
            <a:ext cx="30099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999" b="false" i="false" u="none" strike="noStrike" spc="-120">
                <a:solidFill>
                  <a:srgbClr val="363636"/>
                </a:solidFill>
                <a:latin typeface="Pretendard Bold"/>
              </a:rPr>
              <a:t>Command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6652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05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41900" y="7213600"/>
            <a:ext cx="190500" cy="19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4102100"/>
            <a:ext cx="10998200" cy="6337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19300" y="10693400"/>
            <a:ext cx="10998200" cy="1854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" y="2451100"/>
            <a:ext cx="118999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35100" y="3695700"/>
            <a:ext cx="7518400" cy="12700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→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컬럼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제약조건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정의요청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응답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형식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경로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파라미터를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명확히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정의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16100" y="2819400"/>
            <a:ext cx="4368800" cy="7112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en" sz="3999" b="false" i="false" u="none" strike="noStrike" spc="-120">
                <a:solidFill>
                  <a:srgbClr val="363636"/>
                </a:solidFill>
                <a:ea typeface="Pretendard Bold"/>
              </a:rPr>
              <a:t>표준화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98600" y="6261100"/>
            <a:ext cx="93472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→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기획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·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개발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·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테스트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팀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간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공통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언어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제공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28800" y="5435600"/>
            <a:ext cx="55626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협업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효율성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09700" y="8115300"/>
            <a:ext cx="91313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→ API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문서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기반으로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프론트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·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백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동시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개발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가능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516100" y="7213600"/>
            <a:ext cx="46355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개발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생산성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향상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25600" y="10896600"/>
            <a:ext cx="68961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25600" y="8940800"/>
            <a:ext cx="6896100" cy="12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4071600" y="10083800"/>
            <a:ext cx="91313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→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예외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처리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오류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코드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등으로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안정적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서비스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구현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528800" y="9207500"/>
            <a:ext cx="46355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품질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보장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58900" y="11963400"/>
            <a:ext cx="91313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→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기능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변경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시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영향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범위를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쉽게</a:t>
            </a:r>
            <a:r>
              <a:rPr lang="en-US" sz="333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363636"/>
                </a:solidFill>
                <a:ea typeface="Pretendard Medium"/>
              </a:rPr>
              <a:t>파악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16100" y="11087100"/>
            <a:ext cx="46355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유지보수</a:t>
            </a:r>
            <a:r>
              <a:rPr lang="en-US" sz="3999" b="false" i="false" u="none" strike="noStrike" spc="-120">
                <a:solidFill>
                  <a:srgbClr val="363636"/>
                </a:solidFill>
                <a:latin typeface="Pretendard Bold"/>
              </a:rPr>
              <a:t> </a:t>
            </a:r>
            <a:r>
              <a:rPr lang="ko-KR" sz="3999" b="false" i="false" u="none" strike="noStrike" spc="-120">
                <a:solidFill>
                  <a:srgbClr val="363636"/>
                </a:solidFill>
                <a:ea typeface="Pretendard Bold"/>
              </a:rPr>
              <a:t>용이성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25600" y="7048500"/>
            <a:ext cx="6896100" cy="12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25600" y="5232400"/>
            <a:ext cx="68961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36525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6652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05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1500" y="2527300"/>
            <a:ext cx="118999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2200" y="4140200"/>
            <a:ext cx="11925300" cy="2717800"/>
          </a:xfrm>
          <a:prstGeom prst="rect">
            <a:avLst/>
          </a:prstGeom>
          <a:effectLst>
            <a:outerShdw dir="2700000" dist="250531" blurRad="108564">
              <a:srgbClr val="000000">
                <a:alpha val="5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188200" y="6858000"/>
            <a:ext cx="15913100" cy="2743200"/>
          </a:xfrm>
          <a:prstGeom prst="rect">
            <a:avLst/>
          </a:prstGeom>
          <a:effectLst>
            <a:outerShdw dir="2700000" dist="253342" blurRad="109782">
              <a:srgbClr val="000000">
                <a:alpha val="5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92200" y="9766300"/>
            <a:ext cx="15684500" cy="2870200"/>
          </a:xfrm>
          <a:prstGeom prst="rect">
            <a:avLst/>
          </a:prstGeom>
          <a:effectLst>
            <a:outerShdw dir="2700000" dist="265399" blurRad="115006">
              <a:srgbClr val="000000">
                <a:alpha val="50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5420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61798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37668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68961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386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955800" y="-444500"/>
            <a:ext cx="1752600" cy="3492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9685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Start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80800" y="3848100"/>
            <a:ext cx="4914900" cy="2070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80800" y="6134100"/>
            <a:ext cx="4914900" cy="2070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80800" y="8407400"/>
            <a:ext cx="4914900" cy="2070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06200" y="10731500"/>
            <a:ext cx="4914900" cy="2070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20200" y="6261100"/>
            <a:ext cx="190500" cy="190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341100" y="4699000"/>
            <a:ext cx="5194300" cy="800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프로젝트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개요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41100" y="6985000"/>
            <a:ext cx="5194300" cy="800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시스템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요구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분석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41100" y="9258300"/>
            <a:ext cx="5194300" cy="800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구현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단계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66500" y="11582400"/>
            <a:ext cx="5194300" cy="800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기대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효과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및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결론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77700" y="4178300"/>
            <a:ext cx="37211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" sz="2933" b="false" i="false" u="none" strike="noStrike">
                <a:solidFill>
                  <a:srgbClr val="363636"/>
                </a:solidFill>
                <a:latin typeface="Pretendard ExtraBold"/>
              </a:rPr>
              <a:t>STEP. 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77700" y="6464300"/>
            <a:ext cx="37211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" sz="2933" b="false" i="false" u="none" strike="noStrike">
                <a:solidFill>
                  <a:srgbClr val="363636"/>
                </a:solidFill>
                <a:latin typeface="Pretendard ExtraBold"/>
              </a:rPr>
              <a:t>STEP. 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77700" y="8737600"/>
            <a:ext cx="37211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" sz="2933" b="false" i="false" u="none" strike="noStrike">
                <a:solidFill>
                  <a:srgbClr val="363636"/>
                </a:solidFill>
                <a:latin typeface="Pretendard ExtraBold"/>
              </a:rPr>
              <a:t>STEP. 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03100" y="11061700"/>
            <a:ext cx="37211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" sz="2933" b="false" i="false" u="none" strike="noStrike">
                <a:solidFill>
                  <a:srgbClr val="363636"/>
                </a:solidFill>
                <a:latin typeface="Pretendard ExtraBold"/>
              </a:rPr>
              <a:t>STEP. 07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437100" y="3848100"/>
            <a:ext cx="4953000" cy="2070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437100" y="6134100"/>
            <a:ext cx="4953000" cy="2070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437100" y="8407400"/>
            <a:ext cx="4953000" cy="20701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7310100" y="4775200"/>
            <a:ext cx="5194300" cy="800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주요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기능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및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기술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310100" y="7061200"/>
            <a:ext cx="5194300" cy="800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시스템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설계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310100" y="9347200"/>
            <a:ext cx="5194300" cy="800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테스트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및</a:t>
            </a:r>
            <a:r>
              <a:rPr lang="en-US" sz="4533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533" b="false" i="false" u="none" strike="noStrike">
                <a:solidFill>
                  <a:srgbClr val="363636"/>
                </a:solidFill>
                <a:ea typeface="Pretendard Black"/>
              </a:rPr>
              <a:t>검증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046700" y="4178300"/>
            <a:ext cx="37211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" sz="2933" b="false" i="false" u="none" strike="noStrike">
                <a:solidFill>
                  <a:srgbClr val="363636"/>
                </a:solidFill>
                <a:latin typeface="Pretendard ExtraBold"/>
              </a:rPr>
              <a:t>STEP. 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046700" y="6464300"/>
            <a:ext cx="37211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" sz="2933" b="false" i="false" u="none" strike="noStrike">
                <a:solidFill>
                  <a:srgbClr val="363636"/>
                </a:solidFill>
                <a:latin typeface="Pretendard ExtraBold"/>
              </a:rPr>
              <a:t>STEP. 04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046700" y="8737600"/>
            <a:ext cx="37211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" sz="2933" b="false" i="false" u="none" strike="noStrike">
                <a:solidFill>
                  <a:srgbClr val="363636"/>
                </a:solidFill>
                <a:latin typeface="Pretendard ExtraBold"/>
              </a:rPr>
              <a:t>STEP. 06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2082800" y="2184400"/>
            <a:ext cx="20307300" cy="2603500"/>
          </a:xfrm>
          <a:prstGeom prst="rect">
            <a:avLst/>
          </a:prstGeom>
          <a:effectLst>
            <a:outerShdw dir="2700000" dist="130253" blurRad="0">
              <a:srgbClr val="363636">
                <a:alpha val="100000"/>
              </a:srgbClr>
            </a:outerShdw>
          </a:effectLst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36700" y="4762500"/>
            <a:ext cx="7874000" cy="113792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3652500" y="-444500"/>
            <a:ext cx="1752600" cy="3492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6652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1500" y="2654300"/>
            <a:ext cx="118999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4546600"/>
            <a:ext cx="12928600" cy="4622800"/>
          </a:xfrm>
          <a:prstGeom prst="rect">
            <a:avLst/>
          </a:prstGeom>
          <a:effectLst>
            <a:outerShdw dir="2700000" dist="427033" blurRad="185048">
              <a:srgbClr val="000000">
                <a:alpha val="5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44200" y="7505700"/>
            <a:ext cx="11938000" cy="4546600"/>
          </a:xfrm>
          <a:prstGeom prst="rect">
            <a:avLst/>
          </a:prstGeom>
          <a:effectLst>
            <a:outerShdw dir="2700000" dist="420233" blurRad="182101">
              <a:srgbClr val="000000">
                <a:alpha val="5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5989300" y="-444500"/>
            <a:ext cx="1752600" cy="3492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0020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06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8700" y="6337300"/>
            <a:ext cx="223266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1003300" y="2921000"/>
            <a:ext cx="95504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97600" y="10845800"/>
            <a:ext cx="11976100" cy="1016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251700" y="11010900"/>
            <a:ext cx="98679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POSTMAN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테스트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및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결과서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8326100" y="-444500"/>
            <a:ext cx="1752600" cy="3492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3515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07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6489700"/>
            <a:ext cx="223266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03300" y="2997200"/>
            <a:ext cx="95504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29200" y="10845800"/>
            <a:ext cx="6604000" cy="1016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04800" y="10845800"/>
            <a:ext cx="6604000" cy="1016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4953000" y="11010900"/>
            <a:ext cx="67183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프로젝트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성과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요약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46100" y="11010900"/>
            <a:ext cx="61087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향후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개선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방향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39100" y="3048000"/>
            <a:ext cx="228600" cy="228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8326100" y="-444500"/>
            <a:ext cx="1752600" cy="3492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3515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162300" y="4699000"/>
            <a:ext cx="7620000" cy="3263900"/>
          </a:xfrm>
          <a:prstGeom prst="rect">
            <a:avLst/>
          </a:prstGeom>
          <a:effectLst>
            <a:outerShdw dir="2700000" dist="301323" blurRad="130573">
              <a:srgbClr val="000000">
                <a:alpha val="50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3898900" y="6146800"/>
            <a:ext cx="6184900" cy="1460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엔티티</a:t>
            </a: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연관관계</a:t>
            </a: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매핑</a:t>
            </a: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및</a:t>
            </a:r>
          </a:p>
          <a:p>
            <a:pPr algn="ctr" lvl="0">
              <a:lnSpc>
                <a:spcPct val="132800"/>
              </a:lnSpc>
            </a:pP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 CQRS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적용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48200" y="5181600"/>
            <a:ext cx="5054600" cy="914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-US" sz="5127" b="false" i="false" u="none" strike="noStrike">
                <a:solidFill>
                  <a:srgbClr val="363636"/>
                </a:solidFill>
                <a:latin typeface="Pretendard ExtraBold"/>
              </a:rPr>
              <a:t>DB·</a:t>
            </a:r>
            <a:r>
              <a:rPr lang="ko-KR" sz="5127" b="false" i="false" u="none" strike="noStrike">
                <a:solidFill>
                  <a:srgbClr val="363636"/>
                </a:solidFill>
                <a:ea typeface="Pretendard ExtraBold"/>
              </a:rPr>
              <a:t>아키텍처</a:t>
            </a:r>
            <a:r>
              <a:rPr lang="en-US" sz="5127" b="false" i="false" u="none" strike="noStrike">
                <a:solidFill>
                  <a:srgbClr val="363636"/>
                </a:solidFill>
                <a:latin typeface="Pretendard ExtraBold"/>
              </a:rPr>
              <a:t> </a:t>
            </a:r>
            <a:r>
              <a:rPr lang="ko-KR" sz="5127" b="false" i="false" u="none" strike="noStrike">
                <a:solidFill>
                  <a:srgbClr val="363636"/>
                </a:solidFill>
                <a:ea typeface="Pretendard ExtraBold"/>
              </a:rPr>
              <a:t>설계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162300" y="8737600"/>
            <a:ext cx="7620000" cy="3263900"/>
          </a:xfrm>
          <a:prstGeom prst="rect">
            <a:avLst/>
          </a:prstGeom>
          <a:effectLst>
            <a:outerShdw dir="2700000" dist="301323" blurRad="130573">
              <a:srgbClr val="000000">
                <a:alpha val="5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3898900" y="10248900"/>
            <a:ext cx="6248400" cy="1485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3884" b="false" i="false" u="none" strike="noStrike">
                <a:solidFill>
                  <a:srgbClr val="363636"/>
                </a:solidFill>
                <a:ea typeface="Pretendard Medium"/>
              </a:rPr>
              <a:t>단위</a:t>
            </a:r>
            <a:r>
              <a:rPr lang="en-US" sz="3884" b="false" i="false" u="none" strike="noStrike">
                <a:solidFill>
                  <a:srgbClr val="363636"/>
                </a:solidFill>
                <a:latin typeface="Pretendard Medium"/>
              </a:rPr>
              <a:t> · </a:t>
            </a:r>
            <a:r>
              <a:rPr lang="ko-KR" sz="3884" b="false" i="false" u="none" strike="noStrike">
                <a:solidFill>
                  <a:srgbClr val="363636"/>
                </a:solidFill>
                <a:ea typeface="Pretendard Medium"/>
              </a:rPr>
              <a:t>통합테스트로</a:t>
            </a:r>
            <a:r>
              <a:rPr lang="en-US" sz="3884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84" b="false" i="false" u="none" strike="noStrike">
                <a:solidFill>
                  <a:srgbClr val="363636"/>
                </a:solidFill>
                <a:ea typeface="Pretendard Medium"/>
              </a:rPr>
              <a:t>기능</a:t>
            </a:r>
          </a:p>
          <a:p>
            <a:pPr algn="ctr" lvl="0">
              <a:lnSpc>
                <a:spcPct val="132800"/>
              </a:lnSpc>
            </a:pPr>
            <a:r>
              <a:rPr lang="en-US" sz="3884" b="false" i="false" u="none" strike="noStrike">
                <a:solidFill>
                  <a:srgbClr val="363636"/>
                </a:solidFill>
                <a:latin typeface="Pretendard Medium"/>
              </a:rPr>
              <a:t> </a:t>
            </a:r>
            <a:r>
              <a:rPr lang="ko-KR" sz="3884" b="false" i="false" u="none" strike="noStrike">
                <a:solidFill>
                  <a:srgbClr val="363636"/>
                </a:solidFill>
                <a:ea typeface="Pretendard Medium"/>
              </a:rPr>
              <a:t>검증</a:t>
            </a:r>
            <a:r>
              <a:rPr lang="en-US" sz="3884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84" b="false" i="false" u="none" strike="noStrike">
                <a:solidFill>
                  <a:srgbClr val="363636"/>
                </a:solidFill>
                <a:ea typeface="Pretendard Medium"/>
              </a:rPr>
              <a:t>완료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73600" y="9017000"/>
            <a:ext cx="4584700" cy="927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5179" b="false" i="false" u="none" strike="noStrike">
                <a:solidFill>
                  <a:srgbClr val="363636"/>
                </a:solidFill>
                <a:ea typeface="Pretendard ExtraBold"/>
              </a:rPr>
              <a:t>테스트</a:t>
            </a:r>
            <a:r>
              <a:rPr lang="en-US" sz="5179" b="false" i="false" u="none" strike="noStrike">
                <a:solidFill>
                  <a:srgbClr val="363636"/>
                </a:solidFill>
                <a:latin typeface="Pretendard ExtraBold"/>
              </a:rPr>
              <a:t>·</a:t>
            </a:r>
            <a:r>
              <a:rPr lang="ko-KR" sz="5179" b="false" i="false" u="none" strike="noStrike">
                <a:solidFill>
                  <a:srgbClr val="363636"/>
                </a:solidFill>
                <a:ea typeface="Pretendard ExtraBold"/>
              </a:rPr>
              <a:t>품질</a:t>
            </a:r>
            <a:r>
              <a:rPr lang="en-US" sz="5179" b="false" i="false" u="none" strike="noStrike">
                <a:solidFill>
                  <a:srgbClr val="363636"/>
                </a:solidFill>
                <a:latin typeface="Pretendard ExtraBold"/>
              </a:rPr>
              <a:t> </a:t>
            </a:r>
            <a:r>
              <a:rPr lang="ko-KR" sz="5179" b="false" i="false" u="none" strike="noStrike">
                <a:solidFill>
                  <a:srgbClr val="363636"/>
                </a:solidFill>
                <a:ea typeface="Pretendard ExtraBold"/>
              </a:rPr>
              <a:t>관리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322300" y="8737600"/>
            <a:ext cx="7620000" cy="3263900"/>
          </a:xfrm>
          <a:prstGeom prst="rect">
            <a:avLst/>
          </a:prstGeom>
          <a:effectLst>
            <a:outerShdw dir="2700000" dist="301323" blurRad="130573">
              <a:srgbClr val="000000">
                <a:alpha val="50000"/>
              </a:srgbClr>
            </a:outerShdw>
          </a:effectLst>
        </p:spPr>
      </p:pic>
      <p:sp>
        <p:nvSpPr>
          <p:cNvPr name="TextBox 24" id="24"/>
          <p:cNvSpPr txBox="true"/>
          <p:nvPr/>
        </p:nvSpPr>
        <p:spPr>
          <a:xfrm rot="0">
            <a:off x="13970000" y="10210800"/>
            <a:ext cx="6413500" cy="15240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-US" sz="3992" b="false" i="false" u="none" strike="noStrike">
                <a:solidFill>
                  <a:srgbClr val="363636"/>
                </a:solidFill>
                <a:latin typeface="Pretendard Medium"/>
              </a:rPr>
              <a:t>GitHub </a:t>
            </a: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기반</a:t>
            </a:r>
            <a:r>
              <a:rPr lang="en-US" sz="3992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협업</a:t>
            </a:r>
            <a:r>
              <a:rPr lang="en-US" sz="3992" b="false" i="false" u="none" strike="noStrike">
                <a:solidFill>
                  <a:srgbClr val="363636"/>
                </a:solidFill>
                <a:latin typeface="Pretendard Medium"/>
              </a:rPr>
              <a:t> </a:t>
            </a: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및</a:t>
            </a:r>
          </a:p>
          <a:p>
            <a:pPr algn="ctr" lvl="0">
              <a:lnSpc>
                <a:spcPct val="132800"/>
              </a:lnSpc>
            </a:pP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코드</a:t>
            </a:r>
            <a:r>
              <a:rPr lang="en-US" sz="3992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리뷰</a:t>
            </a:r>
            <a:r>
              <a:rPr lang="en-US" sz="3992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프로세스</a:t>
            </a:r>
            <a:r>
              <a:rPr lang="en-US" sz="3992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정립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47900" y="8991600"/>
            <a:ext cx="4711700" cy="952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5323" b="false" i="false" u="none" strike="noStrike">
                <a:solidFill>
                  <a:srgbClr val="363636"/>
                </a:solidFill>
                <a:ea typeface="Pretendard ExtraBold"/>
              </a:rPr>
              <a:t>팀</a:t>
            </a:r>
            <a:r>
              <a:rPr lang="en-US" sz="5323" b="false" i="false" u="none" strike="noStrike">
                <a:solidFill>
                  <a:srgbClr val="363636"/>
                </a:solidFill>
                <a:latin typeface="Pretendard ExtraBold"/>
              </a:rPr>
              <a:t> </a:t>
            </a:r>
            <a:r>
              <a:rPr lang="ko-KR" sz="5323" b="false" i="false" u="none" strike="noStrike">
                <a:solidFill>
                  <a:srgbClr val="363636"/>
                </a:solidFill>
                <a:ea typeface="Pretendard ExtraBold"/>
              </a:rPr>
              <a:t>협업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22300" y="4699000"/>
            <a:ext cx="7620000" cy="3263900"/>
          </a:xfrm>
          <a:prstGeom prst="rect">
            <a:avLst/>
          </a:prstGeom>
          <a:effectLst>
            <a:outerShdw dir="2700000" dist="301323" blurRad="130573">
              <a:srgbClr val="000000">
                <a:alpha val="50000"/>
              </a:srgbClr>
            </a:outerShdw>
          </a:effectLst>
        </p:spPr>
      </p:pic>
      <p:sp>
        <p:nvSpPr>
          <p:cNvPr name="TextBox 27" id="27"/>
          <p:cNvSpPr txBox="true"/>
          <p:nvPr/>
        </p:nvSpPr>
        <p:spPr>
          <a:xfrm rot="0">
            <a:off x="13982700" y="6121400"/>
            <a:ext cx="6311900" cy="14986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회원</a:t>
            </a:r>
            <a:r>
              <a:rPr lang="en-US" sz="392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관리</a:t>
            </a:r>
            <a:r>
              <a:rPr lang="en-US" sz="3923" b="false" i="false" u="none" strike="noStrike">
                <a:solidFill>
                  <a:srgbClr val="363636"/>
                </a:solidFill>
                <a:latin typeface="Pretendard Medium"/>
              </a:rPr>
              <a:t>(</a:t>
            </a: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가입</a:t>
            </a:r>
            <a:r>
              <a:rPr lang="en-US" sz="3923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수정</a:t>
            </a:r>
            <a:r>
              <a:rPr lang="en-US" sz="3923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탈퇴</a:t>
            </a:r>
            <a:r>
              <a:rPr lang="en-US" sz="3923" b="false" i="false" u="none" strike="noStrike">
                <a:solidFill>
                  <a:srgbClr val="363636"/>
                </a:solidFill>
                <a:latin typeface="Pretendard Medium"/>
              </a:rPr>
              <a:t>)</a:t>
            </a: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및</a:t>
            </a:r>
          </a:p>
          <a:p>
            <a:pPr algn="ctr" lvl="0">
              <a:lnSpc>
                <a:spcPct val="132800"/>
              </a:lnSpc>
            </a:pPr>
            <a:r>
              <a:rPr lang="en-US" sz="3923" b="false" i="false" u="none" strike="noStrike">
                <a:solidFill>
                  <a:srgbClr val="363636"/>
                </a:solidFill>
                <a:latin typeface="Pretendard Medium"/>
              </a:rPr>
              <a:t> </a:t>
            </a: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보안</a:t>
            </a:r>
            <a:r>
              <a:rPr lang="en-US" sz="392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적용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795500" y="5156200"/>
            <a:ext cx="4622800" cy="927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5231" b="false" i="false" u="none" strike="noStrike">
                <a:solidFill>
                  <a:srgbClr val="363636"/>
                </a:solidFill>
                <a:ea typeface="Pretendard ExtraBold"/>
              </a:rPr>
              <a:t>핵심</a:t>
            </a:r>
            <a:r>
              <a:rPr lang="en-US" sz="5231" b="false" i="false" u="none" strike="noStrike">
                <a:solidFill>
                  <a:srgbClr val="363636"/>
                </a:solidFill>
                <a:latin typeface="Pretendard ExtraBold"/>
              </a:rPr>
              <a:t> </a:t>
            </a:r>
            <a:r>
              <a:rPr lang="ko-KR" sz="5231" b="false" i="false" u="none" strike="noStrike">
                <a:solidFill>
                  <a:srgbClr val="363636"/>
                </a:solidFill>
                <a:ea typeface="Pretendard ExtraBold"/>
              </a:rPr>
              <a:t>기능</a:t>
            </a:r>
            <a:r>
              <a:rPr lang="en-US" sz="5231" b="false" i="false" u="none" strike="noStrike">
                <a:solidFill>
                  <a:srgbClr val="363636"/>
                </a:solidFill>
                <a:latin typeface="Pretendard ExtraBold"/>
              </a:rPr>
              <a:t> </a:t>
            </a:r>
            <a:r>
              <a:rPr lang="ko-KR" sz="5231" b="false" i="false" u="none" strike="noStrike">
                <a:solidFill>
                  <a:srgbClr val="363636"/>
                </a:solidFill>
                <a:ea typeface="Pretendard ExtraBold"/>
              </a:rPr>
              <a:t>구현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562600" y="2451100"/>
            <a:ext cx="118999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sp>
        <p:nvSpPr>
          <p:cNvPr name="TextBox 30" id="30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83261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3515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07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39100" y="3048000"/>
            <a:ext cx="228600" cy="228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86100" y="5232400"/>
            <a:ext cx="241300" cy="24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162300" y="4622800"/>
            <a:ext cx="7620000" cy="3263900"/>
          </a:xfrm>
          <a:prstGeom prst="rect">
            <a:avLst/>
          </a:prstGeom>
          <a:effectLst>
            <a:outerShdw dir="2700000" dist="301323" blurRad="130573">
              <a:srgbClr val="000000">
                <a:alpha val="50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3924300" y="6045200"/>
            <a:ext cx="6184900" cy="1460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소셜</a:t>
            </a: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로그인</a:t>
            </a: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알림</a:t>
            </a: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등</a:t>
            </a: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추가</a:t>
            </a: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및</a:t>
            </a:r>
            <a:b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</a:b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레벨</a:t>
            </a: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시스템</a:t>
            </a: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확장</a:t>
            </a:r>
            <a:r>
              <a:rPr lang="en-US" sz="3845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45" b="false" i="false" u="none" strike="noStrike">
                <a:solidFill>
                  <a:srgbClr val="363636"/>
                </a:solidFill>
                <a:ea typeface="Pretendard Medium"/>
              </a:rPr>
              <a:t>추가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99000" y="4902200"/>
            <a:ext cx="4533900" cy="914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5127" b="false" i="false" u="none" strike="noStrike">
                <a:solidFill>
                  <a:srgbClr val="363636"/>
                </a:solidFill>
                <a:ea typeface="Pretendard ExtraBold"/>
              </a:rPr>
              <a:t>기능</a:t>
            </a:r>
            <a:r>
              <a:rPr lang="en-US" sz="5127" b="false" i="false" u="none" strike="noStrike">
                <a:solidFill>
                  <a:srgbClr val="363636"/>
                </a:solidFill>
                <a:latin typeface="Pretendard ExtraBold"/>
              </a:rPr>
              <a:t> </a:t>
            </a:r>
            <a:r>
              <a:rPr lang="ko-KR" sz="5127" b="false" i="false" u="none" strike="noStrike">
                <a:solidFill>
                  <a:srgbClr val="363636"/>
                </a:solidFill>
                <a:ea typeface="Pretendard ExtraBold"/>
              </a:rPr>
              <a:t>확장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162300" y="8661400"/>
            <a:ext cx="7620000" cy="3263900"/>
          </a:xfrm>
          <a:prstGeom prst="rect">
            <a:avLst/>
          </a:prstGeom>
          <a:effectLst>
            <a:outerShdw dir="2700000" dist="301323" blurRad="130573">
              <a:srgbClr val="000000">
                <a:alpha val="50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3898900" y="9969500"/>
            <a:ext cx="6248400" cy="1485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-US" sz="3884" b="false" i="false" u="none" strike="noStrike">
                <a:solidFill>
                  <a:srgbClr val="363636"/>
                </a:solidFill>
                <a:latin typeface="Pretendard Medium"/>
              </a:rPr>
              <a:t>JWT </a:t>
            </a:r>
            <a:r>
              <a:rPr lang="ko-KR" sz="3884" b="false" i="false" u="none" strike="noStrike">
                <a:solidFill>
                  <a:srgbClr val="363636"/>
                </a:solidFill>
                <a:ea typeface="Pretendard Medium"/>
              </a:rPr>
              <a:t>인증</a:t>
            </a:r>
            <a:r>
              <a:rPr lang="en-US" sz="3884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84" b="false" i="false" u="none" strike="noStrike">
                <a:solidFill>
                  <a:srgbClr val="363636"/>
                </a:solidFill>
                <a:ea typeface="Pretendard Medium"/>
              </a:rPr>
              <a:t>및</a:t>
            </a:r>
            <a:r>
              <a:rPr lang="en-US" sz="3884" b="false" i="false" u="none" strike="noStrike">
                <a:solidFill>
                  <a:srgbClr val="363636"/>
                </a:solidFill>
                <a:latin typeface="Pretendard Medium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3884" b="false" i="false" u="none" strike="noStrike">
                <a:solidFill>
                  <a:srgbClr val="363636"/>
                </a:solidFill>
                <a:ea typeface="Pretendard Medium"/>
              </a:rPr>
              <a:t>민감정보</a:t>
            </a:r>
            <a:r>
              <a:rPr lang="en-US" sz="3884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84" b="false" i="false" u="none" strike="noStrike">
                <a:solidFill>
                  <a:srgbClr val="363636"/>
                </a:solidFill>
                <a:ea typeface="Pretendard Medium"/>
              </a:rPr>
              <a:t>보호</a:t>
            </a:r>
            <a:r>
              <a:rPr lang="en-US" sz="3884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884" b="false" i="false" u="none" strike="noStrike">
                <a:solidFill>
                  <a:srgbClr val="363636"/>
                </a:solidFill>
                <a:ea typeface="Pretendard Medium"/>
              </a:rPr>
              <a:t>강화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73600" y="8940800"/>
            <a:ext cx="4584700" cy="927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5179" b="false" i="false" u="none" strike="noStrike">
                <a:solidFill>
                  <a:srgbClr val="363636"/>
                </a:solidFill>
                <a:ea typeface="Pretendard ExtraBold"/>
              </a:rPr>
              <a:t>보안</a:t>
            </a:r>
            <a:r>
              <a:rPr lang="en-US" sz="5179" b="false" i="false" u="none" strike="noStrike">
                <a:solidFill>
                  <a:srgbClr val="363636"/>
                </a:solidFill>
                <a:latin typeface="Pretendard ExtraBold"/>
              </a:rPr>
              <a:t> </a:t>
            </a:r>
            <a:r>
              <a:rPr lang="ko-KR" sz="5179" b="false" i="false" u="none" strike="noStrike">
                <a:solidFill>
                  <a:srgbClr val="363636"/>
                </a:solidFill>
                <a:ea typeface="Pretendard ExtraBold"/>
              </a:rPr>
              <a:t>고도화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22300" y="8661400"/>
            <a:ext cx="7620000" cy="3263900"/>
          </a:xfrm>
          <a:prstGeom prst="rect">
            <a:avLst/>
          </a:prstGeom>
          <a:effectLst>
            <a:outerShdw dir="2700000" dist="301323" blurRad="130573">
              <a:srgbClr val="000000">
                <a:alpha val="50000"/>
              </a:srgbClr>
            </a:outerShdw>
          </a:effectLst>
        </p:spPr>
      </p:pic>
      <p:sp>
        <p:nvSpPr>
          <p:cNvPr name="TextBox 25" id="25"/>
          <p:cNvSpPr txBox="true"/>
          <p:nvPr/>
        </p:nvSpPr>
        <p:spPr>
          <a:xfrm rot="0">
            <a:off x="14147800" y="9969500"/>
            <a:ext cx="6413500" cy="15240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en-US" sz="3992" b="false" i="false" u="none" strike="noStrike">
                <a:solidFill>
                  <a:srgbClr val="363636"/>
                </a:solidFill>
                <a:latin typeface="Pretendard Medium"/>
              </a:rPr>
              <a:t>Docker·CI/CD </a:t>
            </a: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도입</a:t>
            </a:r>
            <a:r>
              <a:rPr lang="en-US" sz="3992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및</a:t>
            </a:r>
            <a:r>
              <a:rPr lang="en-US" sz="3992" b="false" i="false" u="none" strike="noStrike">
                <a:solidFill>
                  <a:srgbClr val="363636"/>
                </a:solidFill>
                <a:latin typeface="Pretendard Medium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클라우드</a:t>
            </a:r>
            <a:r>
              <a:rPr lang="en-US" sz="3992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환경</a:t>
            </a:r>
            <a:r>
              <a:rPr lang="en-US" sz="3992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92" b="false" i="false" u="none" strike="noStrike">
                <a:solidFill>
                  <a:srgbClr val="363636"/>
                </a:solidFill>
                <a:ea typeface="Pretendard Medium"/>
              </a:rPr>
              <a:t>확장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47900" y="8915400"/>
            <a:ext cx="4711700" cy="952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5323" b="false" i="false" u="none" strike="noStrike">
                <a:solidFill>
                  <a:srgbClr val="363636"/>
                </a:solidFill>
                <a:ea typeface="Pretendard ExtraBold"/>
              </a:rPr>
              <a:t>운영</a:t>
            </a:r>
            <a:r>
              <a:rPr lang="en-US" sz="5323" b="false" i="false" u="none" strike="noStrike">
                <a:solidFill>
                  <a:srgbClr val="363636"/>
                </a:solidFill>
                <a:latin typeface="Pretendard ExtraBold"/>
              </a:rPr>
              <a:t>·</a:t>
            </a:r>
            <a:r>
              <a:rPr lang="ko-KR" sz="5323" b="false" i="false" u="none" strike="noStrike">
                <a:solidFill>
                  <a:srgbClr val="363636"/>
                </a:solidFill>
                <a:ea typeface="Pretendard ExtraBold"/>
              </a:rPr>
              <a:t>배포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22300" y="4622800"/>
            <a:ext cx="7620000" cy="3263900"/>
          </a:xfrm>
          <a:prstGeom prst="rect">
            <a:avLst/>
          </a:prstGeom>
          <a:effectLst>
            <a:outerShdw dir="2700000" dist="301323" blurRad="130573">
              <a:srgbClr val="000000">
                <a:alpha val="50000"/>
              </a:srgbClr>
            </a:outerShdw>
          </a:effectLst>
        </p:spPr>
      </p:pic>
      <p:sp>
        <p:nvSpPr>
          <p:cNvPr name="TextBox 28" id="28"/>
          <p:cNvSpPr txBox="true"/>
          <p:nvPr/>
        </p:nvSpPr>
        <p:spPr>
          <a:xfrm rot="0">
            <a:off x="14058900" y="6045200"/>
            <a:ext cx="63119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테스트</a:t>
            </a:r>
            <a:r>
              <a:rPr lang="en-US" sz="392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커버리지</a:t>
            </a:r>
            <a:r>
              <a:rPr lang="en-US" sz="392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및</a:t>
            </a:r>
            <a:r>
              <a:rPr lang="en-US" sz="392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성능</a:t>
            </a:r>
            <a:r>
              <a:rPr lang="en-US" sz="3923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923" b="false" i="false" u="none" strike="noStrike">
                <a:solidFill>
                  <a:srgbClr val="363636"/>
                </a:solidFill>
                <a:ea typeface="Pretendard Medium"/>
              </a:rPr>
              <a:t>최적화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846300" y="4876800"/>
            <a:ext cx="4622800" cy="927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2800"/>
              </a:lnSpc>
            </a:pPr>
            <a:r>
              <a:rPr lang="ko-KR" sz="5231" b="false" i="false" u="none" strike="noStrike">
                <a:solidFill>
                  <a:srgbClr val="363636"/>
                </a:solidFill>
                <a:ea typeface="Pretendard ExtraBold"/>
              </a:rPr>
              <a:t>품질</a:t>
            </a:r>
            <a:r>
              <a:rPr lang="en-US" sz="5231" b="false" i="false" u="none" strike="noStrike">
                <a:solidFill>
                  <a:srgbClr val="363636"/>
                </a:solidFill>
                <a:latin typeface="Pretendard ExtraBold"/>
              </a:rPr>
              <a:t> </a:t>
            </a:r>
            <a:r>
              <a:rPr lang="ko-KR" sz="5231" b="false" i="false" u="none" strike="noStrike">
                <a:solidFill>
                  <a:srgbClr val="363636"/>
                </a:solidFill>
                <a:ea typeface="Pretendard ExtraBold"/>
              </a:rPr>
              <a:t>강화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92800" y="2374900"/>
            <a:ext cx="118999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sp>
        <p:nvSpPr>
          <p:cNvPr name="TextBox 31" id="31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06756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6883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end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856700" y="3708400"/>
            <a:ext cx="1016000" cy="1028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65600" y="2565400"/>
            <a:ext cx="1282700" cy="129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38800" y="3378200"/>
            <a:ext cx="13106400" cy="1092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34100" y="3810000"/>
            <a:ext cx="241300" cy="24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907000" y="3810000"/>
            <a:ext cx="241300" cy="24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907000" y="10007600"/>
            <a:ext cx="3784600" cy="68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914900" y="9156700"/>
            <a:ext cx="1358900" cy="685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8700" y="4178300"/>
            <a:ext cx="22326600" cy="4673600"/>
          </a:xfrm>
          <a:prstGeom prst="rect">
            <a:avLst/>
          </a:prstGeom>
          <a:effectLst>
            <a:outerShdw dir="2700000" dist="240968" blurRad="0">
              <a:srgbClr val="363636">
                <a:alpha val="100000"/>
              </a:srgbClr>
            </a:outerShdw>
          </a:effectLst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670800" y="6921500"/>
            <a:ext cx="9042400" cy="7886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6642100" y="3517900"/>
            <a:ext cx="11112500" cy="825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FFFFFF"/>
                </a:solidFill>
                <a:ea typeface="Pretendard Black"/>
              </a:rPr>
              <a:t>이상으로</a:t>
            </a:r>
            <a:r>
              <a:rPr lang="en-US" sz="4666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666" b="false" i="false" u="none" strike="noStrike">
                <a:solidFill>
                  <a:srgbClr val="FFFFFF"/>
                </a:solidFill>
                <a:ea typeface="Pretendard Black"/>
              </a:rPr>
              <a:t>발표를</a:t>
            </a:r>
            <a:r>
              <a:rPr lang="en-US" sz="4666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666" b="false" i="false" u="none" strike="noStrike">
                <a:solidFill>
                  <a:srgbClr val="FFFFFF"/>
                </a:solidFill>
                <a:ea typeface="Pretendard Black"/>
              </a:rPr>
              <a:t>마칩니다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56200" y="9207500"/>
            <a:ext cx="1003300" cy="57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229" b="false" i="false" u="none" strike="noStrike">
                <a:solidFill>
                  <a:srgbClr val="363636"/>
                </a:solidFill>
                <a:latin typeface="Pretendard Bold"/>
              </a:rPr>
              <a:t>YLS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834100" y="10007600"/>
            <a:ext cx="2476500" cy="57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229" b="false" i="false" u="none" strike="noStrike">
                <a:solidFill>
                  <a:srgbClr val="363636"/>
                </a:solidFill>
                <a:ea typeface="Pretendard Bold"/>
              </a:rPr>
              <a:t>오늘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Bold"/>
              </a:rPr>
              <a:t>!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Bold"/>
              </a:rPr>
              <a:t>뭐랑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Bold"/>
              </a:rPr>
              <a:t>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2926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3180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01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29200" y="11074400"/>
            <a:ext cx="66040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42900" y="11074400"/>
            <a:ext cx="6604000" cy="1016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8700" y="6451600"/>
            <a:ext cx="223266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4953000" y="11239500"/>
            <a:ext cx="67183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프로젝트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배경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46100" y="11239500"/>
            <a:ext cx="61087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프로젝트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소개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1003300" y="2997200"/>
            <a:ext cx="95504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sp>
        <p:nvSpPr>
          <p:cNvPr name="TextBox 24" id="24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2926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3180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01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76100" y="7835900"/>
            <a:ext cx="106934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4343400"/>
            <a:ext cx="9842500" cy="8242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014200" y="8509000"/>
            <a:ext cx="11734800" cy="1231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집에서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혼자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또는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소규모로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술을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즐기는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문화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확산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→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간편하지만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잘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어울리는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안주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정보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필요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76100" y="5676900"/>
            <a:ext cx="11010900" cy="1701800"/>
          </a:xfrm>
          <a:prstGeom prst="rect">
            <a:avLst/>
          </a:prstGeom>
        </p:spPr>
        <p:txBody>
          <a:bodyPr anchor="ctr" rtlCol="false" lIns="0" tIns="15508" rIns="0" bIns="15508"/>
          <a:lstStyle/>
          <a:p>
            <a:pPr algn="l" lvl="0">
              <a:lnSpc>
                <a:spcPct val="112050"/>
              </a:lnSpc>
            </a:pP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홈술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/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혼술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트렌드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→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집에서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즐길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수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있는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술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-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안주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페어링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수요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증가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58800" y="2120900"/>
            <a:ext cx="22237700" cy="2082800"/>
          </a:xfrm>
          <a:prstGeom prst="rect">
            <a:avLst/>
          </a:prstGeom>
          <a:effectLst>
            <a:outerShdw dir="2700000" dist="104202" blurRad="0">
              <a:srgbClr val="363636">
                <a:alpha val="10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624800" y="8293100"/>
            <a:ext cx="2298700" cy="1816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2926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3180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01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4140200"/>
            <a:ext cx="9842500" cy="8470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391900" y="10617200"/>
            <a:ext cx="12039600" cy="1879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사용자들은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단순히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먹고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마시는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것을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넘어서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직접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경험을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공유하고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싶어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함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.
SNS,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블로그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등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파편화된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정보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대신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한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곳에서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후기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·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레시피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·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페어링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팁을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교류할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수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있는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장이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부족함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4300" y="8585200"/>
            <a:ext cx="11010900" cy="1701800"/>
          </a:xfrm>
          <a:prstGeom prst="rect">
            <a:avLst/>
          </a:prstGeom>
        </p:spPr>
        <p:txBody>
          <a:bodyPr anchor="ctr" rtlCol="false" lIns="0" tIns="15508" rIns="0" bIns="15508"/>
          <a:lstStyle/>
          <a:p>
            <a:pPr algn="l" lvl="0">
              <a:lnSpc>
                <a:spcPct val="112050"/>
              </a:lnSpc>
            </a:pP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후기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·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레시피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공유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니즈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증가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 </a:t>
            </a:r>
          </a:p>
          <a:p>
            <a:pPr algn="l" lvl="0">
              <a:lnSpc>
                <a:spcPct val="112050"/>
              </a:lnSpc>
            </a:pP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→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커뮤니티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기반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페어링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플랫폼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필요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8800" y="2120900"/>
            <a:ext cx="22237700" cy="2082800"/>
          </a:xfrm>
          <a:prstGeom prst="rect">
            <a:avLst/>
          </a:prstGeom>
          <a:effectLst>
            <a:outerShdw dir="2700000" dist="104205" blurRad="0">
              <a:srgbClr val="363636">
                <a:alpha val="10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18900" y="8102600"/>
            <a:ext cx="10693400" cy="25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544300" y="4445000"/>
            <a:ext cx="11010900" cy="1701800"/>
          </a:xfrm>
          <a:prstGeom prst="rect">
            <a:avLst/>
          </a:prstGeom>
        </p:spPr>
        <p:txBody>
          <a:bodyPr anchor="ctr" rtlCol="false" lIns="0" tIns="15508" rIns="0" bIns="15508"/>
          <a:lstStyle/>
          <a:p>
            <a:pPr algn="l" lvl="0">
              <a:lnSpc>
                <a:spcPct val="112050"/>
              </a:lnSpc>
            </a:pP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20‧30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대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술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구독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서비스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증가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 </a:t>
            </a:r>
          </a:p>
          <a:p>
            <a:pPr algn="l" lvl="0">
              <a:lnSpc>
                <a:spcPct val="112050"/>
              </a:lnSpc>
            </a:pP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→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다양한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술과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안주에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대한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관심</a:t>
            </a:r>
            <a:r>
              <a:rPr lang="en-US" sz="4884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884" b="false" i="false" u="none" strike="noStrike">
                <a:solidFill>
                  <a:srgbClr val="363636"/>
                </a:solidFill>
                <a:ea typeface="Pretendard Black"/>
              </a:rPr>
              <a:t>증가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44300" y="6375400"/>
            <a:ext cx="11734800" cy="1231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구독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서비스로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접하는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새로운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주류가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많아지면서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, </a:t>
            </a:r>
          </a:p>
          <a:p>
            <a:pPr algn="l" lvl="0">
              <a:lnSpc>
                <a:spcPct val="132800"/>
              </a:lnSpc>
            </a:pP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소비자들은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어떤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안주와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조합해야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할지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고민이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7" b="false" i="false" u="none" strike="noStrike">
                <a:solidFill>
                  <a:srgbClr val="363636"/>
                </a:solidFill>
                <a:ea typeface="Pretendard Medium"/>
              </a:rPr>
              <a:t>늘어남</a:t>
            </a:r>
            <a:r>
              <a:rPr lang="en-US" sz="3227" b="false" i="false" u="none" strike="noStrike">
                <a:solidFill>
                  <a:srgbClr val="363636"/>
                </a:solidFill>
                <a:latin typeface="Pretendard Medium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2926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3180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01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41500" y="4127500"/>
            <a:ext cx="7442200" cy="8674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236200" y="3416300"/>
            <a:ext cx="26250900" cy="1257300"/>
          </a:xfrm>
          <a:prstGeom prst="rect">
            <a:avLst/>
          </a:prstGeom>
        </p:spPr>
        <p:txBody>
          <a:bodyPr anchor="ctr" rtlCol="false" lIns="0" tIns="11430" rIns="0" bIns="11430"/>
          <a:lstStyle/>
          <a:p>
            <a:pPr algn="l" lvl="0">
              <a:lnSpc>
                <a:spcPct val="112050"/>
              </a:lnSpc>
            </a:pP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술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(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소주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맥주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와인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사케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위스키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등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)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과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2050"/>
              </a:lnSpc>
            </a:pP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안주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태그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(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매콤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담백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기름짐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바삭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풍미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등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)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매칭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점수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기반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추천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381000" y="2387600"/>
            <a:ext cx="118999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71100" y="9017000"/>
            <a:ext cx="6604000" cy="1016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502900" y="9182100"/>
            <a:ext cx="57404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안전한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커뮤니티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33000" y="6985000"/>
            <a:ext cx="6604000" cy="1016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464800" y="7150100"/>
            <a:ext cx="57404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취향형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반응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(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리액션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) 4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종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33000" y="4914900"/>
            <a:ext cx="6604000" cy="1016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464800" y="5080000"/>
            <a:ext cx="57404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레시피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/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후기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/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사진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공유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33000" y="2298700"/>
            <a:ext cx="6604000" cy="10160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464800" y="2451100"/>
            <a:ext cx="57404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363636"/>
                </a:solidFill>
                <a:ea typeface="Pretendard Black"/>
              </a:rPr>
              <a:t>페어링</a:t>
            </a:r>
            <a:r>
              <a:rPr lang="en-US" sz="4000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000" b="false" i="false" u="none" strike="noStrike">
                <a:solidFill>
                  <a:srgbClr val="363636"/>
                </a:solidFill>
                <a:ea typeface="Pretendard Black"/>
              </a:rPr>
              <a:t>추천</a:t>
            </a:r>
            <a:r>
              <a:rPr lang="en-US" sz="4000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4000" b="false" i="false" u="none" strike="noStrike">
                <a:solidFill>
                  <a:srgbClr val="363636"/>
                </a:solidFill>
                <a:ea typeface="Pretendard Black"/>
              </a:rPr>
              <a:t>엔진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33000" y="11049000"/>
            <a:ext cx="6604000" cy="10160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464800" y="11176000"/>
            <a:ext cx="57404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915" b="false" i="false" u="none" strike="noStrike">
                <a:solidFill>
                  <a:srgbClr val="363636"/>
                </a:solidFill>
                <a:latin typeface="Pretendard Black"/>
              </a:rPr>
              <a:t>SNS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12400" y="6134100"/>
            <a:ext cx="22771100" cy="635000"/>
          </a:xfrm>
          <a:prstGeom prst="rect">
            <a:avLst/>
          </a:prstGeom>
        </p:spPr>
        <p:txBody>
          <a:bodyPr anchor="ctr" rtlCol="false" lIns="0" tIns="11430" rIns="0" bIns="11430"/>
          <a:lstStyle/>
          <a:p>
            <a:pPr algn="l" lvl="0">
              <a:lnSpc>
                <a:spcPct val="112050"/>
              </a:lnSpc>
            </a:pP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누구나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요리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·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페어링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레시피와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맛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노트를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카드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형태로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게시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12400" y="8051800"/>
            <a:ext cx="19062700" cy="635000"/>
          </a:xfrm>
          <a:prstGeom prst="rect">
            <a:avLst/>
          </a:prstGeom>
        </p:spPr>
        <p:txBody>
          <a:bodyPr anchor="ctr" rtlCol="false" lIns="0" tIns="11430" rIns="0" bIns="11430"/>
          <a:lstStyle/>
          <a:p>
            <a:pPr algn="l" lvl="0">
              <a:lnSpc>
                <a:spcPct val="112050"/>
              </a:lnSpc>
            </a:pP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술술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들어가요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·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참신해요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·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맛없어요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·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궁금해요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12400" y="10198100"/>
            <a:ext cx="19964400" cy="635000"/>
          </a:xfrm>
          <a:prstGeom prst="rect">
            <a:avLst/>
          </a:prstGeom>
        </p:spPr>
        <p:txBody>
          <a:bodyPr anchor="ctr" rtlCol="false" lIns="0" tIns="11430" rIns="0" bIns="11430"/>
          <a:lstStyle/>
          <a:p>
            <a:pPr algn="l" lvl="0">
              <a:lnSpc>
                <a:spcPct val="112050"/>
              </a:lnSpc>
            </a:pP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신고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블랙리스트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,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운영자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승인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로직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,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버전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이력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관리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12400" y="12166600"/>
            <a:ext cx="21501100" cy="635000"/>
          </a:xfrm>
          <a:prstGeom prst="rect">
            <a:avLst/>
          </a:prstGeom>
        </p:spPr>
        <p:txBody>
          <a:bodyPr anchor="ctr" rtlCol="false" lIns="0" tIns="11430" rIns="0" bIns="11430"/>
          <a:lstStyle/>
          <a:p>
            <a:pPr algn="l" lvl="0">
              <a:lnSpc>
                <a:spcPct val="112050"/>
              </a:lnSpc>
            </a:pP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내가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쓴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글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댓글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북마크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/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팔로우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,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개인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일정과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시음</a:t>
            </a:r>
            <a:r>
              <a:rPr lang="en-US" sz="3600" b="false" i="false" u="none" strike="noStrike">
                <a:solidFill>
                  <a:srgbClr val="363636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363636"/>
                </a:solidFill>
                <a:ea typeface="Pretendard Regular"/>
              </a:rPr>
              <a:t>기록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642100" y="-444500"/>
            <a:ext cx="1752600" cy="3492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6548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02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6819900"/>
            <a:ext cx="223266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003300" y="3073400"/>
            <a:ext cx="95504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1524000" y="1981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218400" y="2006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642100" y="-444500"/>
            <a:ext cx="1752600" cy="349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6548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02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68100" y="33274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4876800"/>
            <a:ext cx="10375900" cy="6921500"/>
          </a:xfrm>
          <a:prstGeom prst="rect">
            <a:avLst/>
          </a:prstGeom>
          <a:effectLst>
            <a:outerShdw dir="2700000" dist="532057" blurRad="276670">
              <a:srgbClr val="000000">
                <a:alpha val="5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68100" y="5080000"/>
            <a:ext cx="10693400" cy="2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468100" y="2819400"/>
            <a:ext cx="10947400" cy="571500"/>
          </a:xfrm>
          <a:prstGeom prst="rect">
            <a:avLst/>
          </a:prstGeom>
        </p:spPr>
        <p:txBody>
          <a:bodyPr anchor="ctr" rtlCol="false" lIns="0" tIns="10255" rIns="0" bIns="10255"/>
          <a:lstStyle/>
          <a:p>
            <a:pPr algn="l" lvl="0">
              <a:lnSpc>
                <a:spcPct val="112050"/>
              </a:lnSpc>
            </a:pPr>
            <a:r>
              <a:rPr lang="ko-KR" sz="3229" b="false" i="false" u="none" strike="noStrike">
                <a:solidFill>
                  <a:srgbClr val="363636"/>
                </a:solidFill>
                <a:ea typeface="Pretendard Black"/>
              </a:rPr>
              <a:t>추천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Black"/>
              </a:rPr>
              <a:t> &amp;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Black"/>
              </a:rPr>
              <a:t>탐색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68100" y="6007100"/>
            <a:ext cx="11734800" cy="18923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게시글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댓글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파일첨부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라운지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: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자유로운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정보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공유와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참여</a:t>
            </a:r>
            <a:b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</a:b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리액션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4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종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: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술술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들어가요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·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참신해요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·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맛없어요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·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궁금해요</a:t>
            </a:r>
            <a:b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</a:b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신고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블랙리스트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: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운영자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승인시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게시글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게시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/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신고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일정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횟수시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활동정지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68100" y="8978900"/>
            <a:ext cx="11328400" cy="1231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내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기록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: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페어링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기록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즐겨찾기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,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작성글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·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댓글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·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신고내역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관리</a:t>
            </a:r>
            <a:b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</a:b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사진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리뷰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&amp;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라운지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: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추천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안주에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대한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리뷰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작성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·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조회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68100" y="11303000"/>
            <a:ext cx="11734800" cy="1231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술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BTI: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설문으로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주량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·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주종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성향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테스트</a:t>
            </a:r>
            <a:b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</a:b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월드컵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게임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: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술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안주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토너먼트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→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최종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우승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및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랭킹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조회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68100" y="5270500"/>
            <a:ext cx="10947400" cy="571500"/>
          </a:xfrm>
          <a:prstGeom prst="rect">
            <a:avLst/>
          </a:prstGeom>
        </p:spPr>
        <p:txBody>
          <a:bodyPr anchor="ctr" rtlCol="false" lIns="0" tIns="10255" rIns="0" bIns="10255"/>
          <a:lstStyle/>
          <a:p>
            <a:pPr algn="l" lvl="0">
              <a:lnSpc>
                <a:spcPct val="112050"/>
              </a:lnSpc>
            </a:pPr>
            <a:r>
              <a:rPr lang="en" sz="3229" b="false" i="false" u="none" strike="noStrike">
                <a:solidFill>
                  <a:srgbClr val="363636"/>
                </a:solidFill>
                <a:ea typeface="Pretendard Black"/>
              </a:rPr>
              <a:t>커뮤니티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68100" y="8242300"/>
            <a:ext cx="10947400" cy="571500"/>
          </a:xfrm>
          <a:prstGeom prst="rect">
            <a:avLst/>
          </a:prstGeom>
        </p:spPr>
        <p:txBody>
          <a:bodyPr anchor="ctr" rtlCol="false" lIns="0" tIns="10255" rIns="0" bIns="10255"/>
          <a:lstStyle/>
          <a:p>
            <a:pPr algn="l" lvl="0">
              <a:lnSpc>
                <a:spcPct val="112050"/>
              </a:lnSpc>
            </a:pPr>
            <a:r>
              <a:rPr lang="en" sz="3229" b="false" i="false" u="none" strike="noStrike">
                <a:solidFill>
                  <a:srgbClr val="363636"/>
                </a:solidFill>
                <a:latin typeface="Pretendard Black"/>
              </a:rPr>
              <a:t>SNS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7900" y="3213100"/>
            <a:ext cx="9817100" cy="1562100"/>
          </a:xfrm>
          <a:prstGeom prst="rect">
            <a:avLst/>
          </a:prstGeom>
          <a:effectLst>
            <a:outerShdw dir="2700000" dist="78154" blurRad="0">
              <a:srgbClr val="363636">
                <a:alpha val="100000"/>
              </a:srgbClr>
            </a:outerShdw>
          </a:effectLst>
        </p:spPr>
      </p:pic>
      <p:sp>
        <p:nvSpPr>
          <p:cNvPr name="TextBox 27" id="27"/>
          <p:cNvSpPr txBox="true"/>
          <p:nvPr/>
        </p:nvSpPr>
        <p:spPr>
          <a:xfrm rot="0">
            <a:off x="11468100" y="10553700"/>
            <a:ext cx="10947400" cy="571500"/>
          </a:xfrm>
          <a:prstGeom prst="rect">
            <a:avLst/>
          </a:prstGeom>
        </p:spPr>
        <p:txBody>
          <a:bodyPr anchor="ctr" rtlCol="false" lIns="0" tIns="10255" rIns="0" bIns="10255"/>
          <a:lstStyle/>
          <a:p>
            <a:pPr algn="l" lvl="0">
              <a:lnSpc>
                <a:spcPct val="112050"/>
              </a:lnSpc>
            </a:pPr>
            <a:r>
              <a:rPr lang="en" sz="3229" b="false" i="false" u="none" strike="noStrike">
                <a:solidFill>
                  <a:srgbClr val="363636"/>
                </a:solidFill>
                <a:ea typeface="Pretendard Black"/>
              </a:rPr>
              <a:t>이벤트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68100" y="8051800"/>
            <a:ext cx="106934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68100" y="10375900"/>
            <a:ext cx="10693400" cy="254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1468100" y="3683000"/>
            <a:ext cx="11734800" cy="1231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즉석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추천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: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술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종류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선택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→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안주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후보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(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조회순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최신순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)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탐색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가능</a:t>
            </a:r>
            <a:b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</a:b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카테고리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탐색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: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술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종류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조리법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맛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태그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/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지역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안주</a:t>
            </a:r>
            <a:r>
              <a:rPr lang="en-US" sz="3229" b="false" i="false" u="none" strike="noStrike">
                <a:solidFill>
                  <a:srgbClr val="363636"/>
                </a:solidFill>
                <a:latin typeface="Pretendard Medium"/>
              </a:rPr>
              <a:t> </a:t>
            </a:r>
            <a: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  <a:t>필터</a:t>
            </a:r>
            <a:br>
              <a:rPr lang="ko-KR" sz="3229" b="false" i="false" u="none" strike="noStrike">
                <a:solidFill>
                  <a:srgbClr val="363636"/>
                </a:solidFill>
                <a:ea typeface="Pretendard Medium"/>
              </a:rPr>
            </a:br>
          </a:p>
        </p:txBody>
      </p:sp>
      <p:sp>
        <p:nvSpPr>
          <p:cNvPr name="TextBox 31" id="31"/>
          <p:cNvSpPr txBox="true"/>
          <p:nvPr/>
        </p:nvSpPr>
        <p:spPr>
          <a:xfrm rot="0">
            <a:off x="1524000" y="1981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218400" y="2006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EEB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88200" y="33401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05300" y="3340100"/>
            <a:ext cx="190500" cy="19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70000" y="1727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64400" y="1752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7000" y="1854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91400" y="1879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675600" y="-241300"/>
            <a:ext cx="17526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8326100" y="-241300"/>
            <a:ext cx="17526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5989300" y="-241300"/>
            <a:ext cx="1752600" cy="349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3652500" y="-241300"/>
            <a:ext cx="17526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315700" y="-241300"/>
            <a:ext cx="1752600" cy="349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978900" y="-241300"/>
            <a:ext cx="1752600" cy="349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044700" y="-241300"/>
            <a:ext cx="1752600" cy="349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4292600" y="-241300"/>
            <a:ext cx="1752600" cy="349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642100" y="-241300"/>
            <a:ext cx="1752600" cy="349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8978900" y="-444500"/>
            <a:ext cx="1752600" cy="3492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991600" y="622300"/>
            <a:ext cx="17272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363636"/>
                </a:solidFill>
                <a:latin typeface="Pretendard Bold"/>
              </a:rPr>
              <a:t>03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6235700" y="-4394200"/>
            <a:ext cx="11925300" cy="2310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8700" y="6451600"/>
            <a:ext cx="223266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003300" y="2959100"/>
            <a:ext cx="9550400" cy="3835400"/>
          </a:xfrm>
          <a:prstGeom prst="rect">
            <a:avLst/>
          </a:prstGeom>
          <a:effectLst>
            <a:outerShdw dir="2700000" dist="195380" blurRad="0">
              <a:srgbClr val="363636">
                <a:alpha val="100000"/>
              </a:srgbClr>
            </a:outerShdw>
          </a:effectLst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029200" y="10845800"/>
            <a:ext cx="6604000" cy="1016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004800" y="10845800"/>
            <a:ext cx="6604000" cy="1016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953000" y="11010900"/>
            <a:ext cx="67183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915" b="false" i="false" u="none" strike="noStrike">
                <a:solidFill>
                  <a:srgbClr val="363636"/>
                </a:solidFill>
                <a:latin typeface="Pretendard Black"/>
              </a:rPr>
              <a:t>WBS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46100" y="11010900"/>
            <a:ext cx="6108700" cy="698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요구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사항</a:t>
            </a:r>
            <a:r>
              <a:rPr lang="en-US" sz="3915" b="false" i="false" u="none" strike="noStrike">
                <a:solidFill>
                  <a:srgbClr val="363636"/>
                </a:solidFill>
                <a:latin typeface="Pretendard Black"/>
              </a:rPr>
              <a:t> </a:t>
            </a:r>
            <a:r>
              <a:rPr lang="ko-KR" sz="3915" b="false" i="false" u="none" strike="noStrike">
                <a:solidFill>
                  <a:srgbClr val="363636"/>
                </a:solidFill>
                <a:ea typeface="Pretendard Black"/>
              </a:rPr>
              <a:t>명세서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24000" y="1981200"/>
            <a:ext cx="4699000" cy="469900"/>
          </a:xfrm>
          <a:prstGeom prst="rect">
            <a:avLst/>
          </a:prstGeom>
        </p:spPr>
        <p:txBody>
          <a:bodyPr anchor="ctr" rtlCol="false" lIns="0" tIns="33866" rIns="0" bIns="33866"/>
          <a:lstStyle/>
          <a:p>
            <a:pPr algn="l" lvl="0">
              <a:lnSpc>
                <a:spcPct val="99600"/>
              </a:lnSpc>
            </a:pP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한화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666" b="false" i="false" u="none" strike="noStrike">
                <a:solidFill>
                  <a:srgbClr val="595959"/>
                </a:solidFill>
                <a:latin typeface="Pretendard Regular"/>
              </a:rPr>
              <a:t> Beyond 19</a:t>
            </a:r>
            <a:r>
              <a:rPr lang="ko-KR" sz="2666" b="false" i="false" u="none" strike="noStrike">
                <a:solidFill>
                  <a:srgbClr val="595959"/>
                </a:solidFill>
                <a:ea typeface="Pretendard Regular"/>
              </a:rPr>
              <a:t>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218400" y="2006600"/>
            <a:ext cx="31623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0" b="false" i="false" u="none" strike="noStrike">
                <a:solidFill>
                  <a:srgbClr val="000000"/>
                </a:solidFill>
                <a:latin typeface="Pretendard Bold"/>
              </a:rPr>
              <a:t>Youth-Leap-Squad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